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9"/>
  </p:notesMasterIdLst>
  <p:sldIdLst>
    <p:sldId id="303" r:id="rId3"/>
    <p:sldId id="399" r:id="rId4"/>
    <p:sldId id="340" r:id="rId5"/>
    <p:sldId id="393" r:id="rId6"/>
    <p:sldId id="345" r:id="rId7"/>
    <p:sldId id="377" r:id="rId8"/>
    <p:sldId id="378" r:id="rId9"/>
    <p:sldId id="394" r:id="rId10"/>
    <p:sldId id="343" r:id="rId11"/>
    <p:sldId id="334" r:id="rId12"/>
    <p:sldId id="335" r:id="rId13"/>
    <p:sldId id="329" r:id="rId14"/>
    <p:sldId id="324" r:id="rId15"/>
    <p:sldId id="332" r:id="rId16"/>
    <p:sldId id="367" r:id="rId17"/>
    <p:sldId id="333" r:id="rId18"/>
    <p:sldId id="322" r:id="rId19"/>
    <p:sldId id="364" r:id="rId20"/>
    <p:sldId id="396" r:id="rId21"/>
    <p:sldId id="376" r:id="rId22"/>
    <p:sldId id="385" r:id="rId23"/>
    <p:sldId id="383" r:id="rId24"/>
    <p:sldId id="402" r:id="rId25"/>
    <p:sldId id="386" r:id="rId26"/>
    <p:sldId id="401" r:id="rId27"/>
    <p:sldId id="384" r:id="rId28"/>
    <p:sldId id="400" r:id="rId29"/>
    <p:sldId id="387" r:id="rId30"/>
    <p:sldId id="397" r:id="rId31"/>
    <p:sldId id="369" r:id="rId32"/>
    <p:sldId id="371" r:id="rId33"/>
    <p:sldId id="372" r:id="rId34"/>
    <p:sldId id="373" r:id="rId35"/>
    <p:sldId id="374" r:id="rId36"/>
    <p:sldId id="375" r:id="rId37"/>
    <p:sldId id="398" r:id="rId38"/>
    <p:sldId id="339" r:id="rId39"/>
    <p:sldId id="382" r:id="rId40"/>
    <p:sldId id="403" r:id="rId41"/>
    <p:sldId id="381" r:id="rId42"/>
    <p:sldId id="404" r:id="rId43"/>
    <p:sldId id="405" r:id="rId44"/>
    <p:sldId id="407" r:id="rId45"/>
    <p:sldId id="406" r:id="rId46"/>
    <p:sldId id="408" r:id="rId47"/>
    <p:sldId id="409" r:id="rId48"/>
    <p:sldId id="380" r:id="rId49"/>
    <p:sldId id="263" r:id="rId50"/>
    <p:sldId id="370" r:id="rId51"/>
    <p:sldId id="315" r:id="rId52"/>
    <p:sldId id="379" r:id="rId53"/>
    <p:sldId id="347" r:id="rId54"/>
    <p:sldId id="361" r:id="rId55"/>
    <p:sldId id="362" r:id="rId56"/>
    <p:sldId id="363" r:id="rId57"/>
    <p:sldId id="395" r:id="rId5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Φωτεινό στυλ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29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2FBB7-90F0-4BE9-B6FF-84A2DFE1D939}" type="datetimeFigureOut">
              <a:rPr lang="el-GR" smtClean="0"/>
              <a:pPr/>
              <a:t>10/3/2022</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D27880-EF45-46D5-92D8-E3BC0C50B997}" type="slidenum">
              <a:rPr lang="el-GR" smtClean="0"/>
              <a:pPr/>
              <a:t>‹#›</a:t>
            </a:fld>
            <a:endParaRPr lang="el-GR"/>
          </a:p>
        </p:txBody>
      </p:sp>
    </p:spTree>
    <p:extLst>
      <p:ext uri="{BB962C8B-B14F-4D97-AF65-F5344CB8AC3E}">
        <p14:creationId xmlns:p14="http://schemas.microsoft.com/office/powerpoint/2010/main" val="186497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Coagulation and </a:t>
            </a:r>
            <a:r>
              <a:rPr lang="en-GB" dirty="0" err="1"/>
              <a:t>Fibrinolytic</a:t>
            </a:r>
            <a:r>
              <a:rPr lang="en-GB" dirty="0"/>
              <a:t> Pathways. The main coagulation reactions are divided into the intrinsic and extrinsic systems. Activation of factor XII on contact with a negatively charged surface initiates the intrinsic coagulation system. (The activated form of the factor is indicated by "a.") The extrinsic coagulation system induces the formation of a complex composed of factor VII and tissue factor, which is released after tissue injury. Some of these reactions depend on calcium ions. Thrombin is formed by an enzyme complex called </a:t>
            </a:r>
            <a:r>
              <a:rPr lang="en-GB" dirty="0" err="1"/>
              <a:t>prothrombinase</a:t>
            </a:r>
            <a:r>
              <a:rPr lang="en-GB" dirty="0"/>
              <a:t>, composed of factor X, factor V, negatively charged phospholipids, and calcium ions. Intrinsic and extrinsic activation of the coagulation cascade leads to the generation of thrombin, the activation of fibrinogen, the release of </a:t>
            </a:r>
            <a:r>
              <a:rPr lang="en-GB" dirty="0" err="1"/>
              <a:t>fibrinopeptides</a:t>
            </a:r>
            <a:r>
              <a:rPr lang="en-GB" dirty="0"/>
              <a:t>, the formation of soluble fibrin, and finally, the formation of factor XIII-mediated, cross-linked, insoluble fibrin. The main </a:t>
            </a:r>
            <a:r>
              <a:rPr lang="en-GB" dirty="0" err="1"/>
              <a:t>fibrinolytic</a:t>
            </a:r>
            <a:r>
              <a:rPr lang="en-GB" dirty="0"/>
              <a:t> reactions involve the inhibition of fibrinolysis by plasminogen-activator inhibitor type 1 (PAI-1) and {alpha}2-antiplasmin. Fibrinolysis is initiated by tissue plasminogen activator (t-PA), urinary-type plasminogen activator (u-PA), and plasmin. Plasmin bound to the surface of fibrin initiates the lysis of insoluble, cross-linked fibrin, with the subsequent generation of fibrin-degradation products. Plasmin bound to the surface of fibrin is better protected from inhibition by {alpha}2-antiplasmin than is plasmin generated in the fluid phase.</a:t>
            </a:r>
          </a:p>
        </p:txBody>
      </p:sp>
      <p:sp>
        <p:nvSpPr>
          <p:cNvPr id="4" name="Slide Number Placeholder 3"/>
          <p:cNvSpPr>
            <a:spLocks noGrp="1"/>
          </p:cNvSpPr>
          <p:nvPr>
            <p:ph type="sldNum" sz="quarter" idx="10"/>
          </p:nvPr>
        </p:nvSpPr>
        <p:spPr/>
        <p:txBody>
          <a:bodyPr/>
          <a:lstStyle/>
          <a:p>
            <a:fld id="{6080ECAD-16CD-4BF0-85C6-C52CDA45DB0A}" type="slidenum">
              <a:rPr lang="en-GB" smtClean="0"/>
              <a:pPr/>
              <a:t>37</a:t>
            </a:fld>
            <a:endParaRPr lang="en-GB"/>
          </a:p>
        </p:txBody>
      </p:sp>
    </p:spTree>
    <p:extLst>
      <p:ext uri="{BB962C8B-B14F-4D97-AF65-F5344CB8AC3E}">
        <p14:creationId xmlns:p14="http://schemas.microsoft.com/office/powerpoint/2010/main" val="2106702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Κάντε κλικ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l-GR"/>
              <a:t>Kλικ για επεξεργασία του τίτλου</a:t>
            </a:r>
            <a:endParaRPr lang="en-US"/>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a:t>Κάντε κλικ για να επεξεργαστείτε τον υπότιτλο του υποδείγματος</a:t>
            </a:r>
            <a:endParaRPr lang="en-US"/>
          </a:p>
        </p:txBody>
      </p:sp>
      <p:sp>
        <p:nvSpPr>
          <p:cNvPr id="4" name="13 - Θέση ημερομηνίας"/>
          <p:cNvSpPr>
            <a:spLocks noGrp="1"/>
          </p:cNvSpPr>
          <p:nvPr>
            <p:ph type="dt" sz="half" idx="10"/>
          </p:nvPr>
        </p:nvSpPr>
        <p:spPr/>
        <p:txBody>
          <a:bodyPr/>
          <a:lstStyle>
            <a:lvl1pPr>
              <a:defRPr/>
            </a:lvl1pPr>
          </a:lstStyle>
          <a:p>
            <a:pPr>
              <a:defRPr/>
            </a:pPr>
            <a:fld id="{1B88B8BA-2062-4D03-A99B-05C421DD15AF}" type="datetimeFigureOut">
              <a:rPr lang="el-GR">
                <a:solidFill>
                  <a:prstClr val="white">
                    <a:shade val="50000"/>
                  </a:prstClr>
                </a:solidFill>
              </a:rPr>
              <a:pPr>
                <a:defRPr/>
              </a:pPr>
              <a:t>10/3/2022</a:t>
            </a:fld>
            <a:endParaRPr lang="el-GR">
              <a:solidFill>
                <a:prstClr val="white">
                  <a:shade val="50000"/>
                </a:prstClr>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7A1FB390-19B4-4F4C-8574-7FB7452C32E7}"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744E821F-42E6-4017-A194-A527776D03B3}" type="datetimeFigureOut">
              <a:rPr lang="el-GR">
                <a:solidFill>
                  <a:prstClr val="white">
                    <a:shade val="50000"/>
                  </a:prstClr>
                </a:solidFill>
              </a:rPr>
              <a:pPr>
                <a:defRPr/>
              </a:pPr>
              <a:t>10/3/2022</a:t>
            </a:fld>
            <a:endParaRPr lang="el-GR">
              <a:solidFill>
                <a:prstClr val="white">
                  <a:shade val="50000"/>
                </a:prstClr>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F45A2D5E-354E-49A8-B33F-E30FFC72839C}"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DE246827-3ACC-45FE-BC71-CAB7C62EE5FD}" type="datetimeFigureOut">
              <a:rPr lang="el-GR">
                <a:solidFill>
                  <a:prstClr val="white">
                    <a:shade val="50000"/>
                  </a:prstClr>
                </a:solidFill>
              </a:rPr>
              <a:pPr>
                <a:defRPr/>
              </a:pPr>
              <a:t>10/3/2022</a:t>
            </a:fld>
            <a:endParaRPr lang="el-GR">
              <a:solidFill>
                <a:prstClr val="white">
                  <a:shade val="50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2FB76F31-C33A-4D05-86F4-C8F9BC2AA5B9}" type="slidenum">
              <a:rPr lang="el-GR">
                <a:solidFill>
                  <a:prstClr val="white">
                    <a:shade val="50000"/>
                  </a:prstClr>
                </a:solidFill>
              </a:rPr>
              <a:pPr>
                <a:defRPr/>
              </a:pPr>
              <a:t>‹#›</a:t>
            </a:fld>
            <a:endParaRPr lang="el-GR">
              <a:solidFill>
                <a:prstClr val="white">
                  <a:shade val="50000"/>
                </a:prst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7D582CC7-85DB-4116-A1BC-473BB0CA87D8}" type="datetimeFigureOut">
              <a:rPr lang="el-GR">
                <a:solidFill>
                  <a:prstClr val="white">
                    <a:shade val="50000"/>
                  </a:prstClr>
                </a:solidFill>
              </a:rPr>
              <a:pPr>
                <a:defRPr/>
              </a:pPr>
              <a:t>10/3/2022</a:t>
            </a:fld>
            <a:endParaRPr lang="el-GR">
              <a:solidFill>
                <a:prstClr val="white">
                  <a:shade val="50000"/>
                </a:prstClr>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E32426E3-BECB-47DE-AC86-7EE0DD2C4421}"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lstStyle>
            <a:lvl1pPr>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13 - Θέση ημερομηνίας"/>
          <p:cNvSpPr>
            <a:spLocks noGrp="1"/>
          </p:cNvSpPr>
          <p:nvPr>
            <p:ph type="dt" sz="half" idx="10"/>
          </p:nvPr>
        </p:nvSpPr>
        <p:spPr/>
        <p:txBody>
          <a:bodyPr/>
          <a:lstStyle>
            <a:lvl1pPr>
              <a:defRPr/>
            </a:lvl1pPr>
          </a:lstStyle>
          <a:p>
            <a:pPr>
              <a:defRPr/>
            </a:pPr>
            <a:fld id="{8F10BA3B-AB55-4738-A3B7-A8F638AA6904}" type="datetimeFigureOut">
              <a:rPr lang="el-GR">
                <a:solidFill>
                  <a:prstClr val="white">
                    <a:shade val="50000"/>
                  </a:prstClr>
                </a:solidFill>
              </a:rPr>
              <a:pPr>
                <a:defRPr/>
              </a:pPr>
              <a:t>10/3/2022</a:t>
            </a:fld>
            <a:endParaRPr lang="el-GR">
              <a:solidFill>
                <a:prstClr val="white">
                  <a:shade val="50000"/>
                </a:prstClr>
              </a:solidFill>
            </a:endParaRPr>
          </a:p>
        </p:txBody>
      </p:sp>
      <p:sp>
        <p:nvSpPr>
          <p:cNvPr id="8"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9" name="22 - Θέση αριθμού διαφάνειας"/>
          <p:cNvSpPr>
            <a:spLocks noGrp="1"/>
          </p:cNvSpPr>
          <p:nvPr>
            <p:ph type="sldNum" sz="quarter" idx="12"/>
          </p:nvPr>
        </p:nvSpPr>
        <p:spPr/>
        <p:txBody>
          <a:bodyPr/>
          <a:lstStyle>
            <a:lvl1pPr>
              <a:defRPr/>
            </a:lvl1pPr>
          </a:lstStyle>
          <a:p>
            <a:pPr>
              <a:defRPr/>
            </a:pPr>
            <a:fld id="{A6054C01-5613-4FA9-AC94-50784DC59CFD}"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13 - Θέση ημερομηνίας"/>
          <p:cNvSpPr>
            <a:spLocks noGrp="1"/>
          </p:cNvSpPr>
          <p:nvPr>
            <p:ph type="dt" sz="half" idx="10"/>
          </p:nvPr>
        </p:nvSpPr>
        <p:spPr/>
        <p:txBody>
          <a:bodyPr/>
          <a:lstStyle>
            <a:lvl1pPr>
              <a:defRPr/>
            </a:lvl1pPr>
          </a:lstStyle>
          <a:p>
            <a:pPr>
              <a:defRPr/>
            </a:pPr>
            <a:fld id="{F88093A5-9099-423A-81A0-8142E5744E1E}" type="datetimeFigureOut">
              <a:rPr lang="el-GR">
                <a:solidFill>
                  <a:prstClr val="white">
                    <a:shade val="50000"/>
                  </a:prstClr>
                </a:solidFill>
              </a:rPr>
              <a:pPr>
                <a:defRPr/>
              </a:pPr>
              <a:t>10/3/2022</a:t>
            </a:fld>
            <a:endParaRPr lang="el-GR">
              <a:solidFill>
                <a:prstClr val="white">
                  <a:shade val="50000"/>
                </a:prstClr>
              </a:solidFill>
            </a:endParaRPr>
          </a:p>
        </p:txBody>
      </p:sp>
      <p:sp>
        <p:nvSpPr>
          <p:cNvPr id="4"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5" name="22 - Θέση αριθμού διαφάνειας"/>
          <p:cNvSpPr>
            <a:spLocks noGrp="1"/>
          </p:cNvSpPr>
          <p:nvPr>
            <p:ph type="sldNum" sz="quarter" idx="12"/>
          </p:nvPr>
        </p:nvSpPr>
        <p:spPr/>
        <p:txBody>
          <a:bodyPr/>
          <a:lstStyle>
            <a:lvl1pPr>
              <a:defRPr/>
            </a:lvl1pPr>
          </a:lstStyle>
          <a:p>
            <a:pPr>
              <a:defRPr/>
            </a:pPr>
            <a:fld id="{3AA5F0CB-B3D4-4C7E-9F3B-ED17D8D94E59}"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fld id="{82601AFB-46B4-4120-A731-B05C450DDB0E}" type="datetimeFigureOut">
              <a:rPr lang="el-GR">
                <a:solidFill>
                  <a:prstClr val="white">
                    <a:shade val="50000"/>
                  </a:prstClr>
                </a:solidFill>
              </a:rPr>
              <a:pPr>
                <a:defRPr/>
              </a:pPr>
              <a:t>10/3/2022</a:t>
            </a:fld>
            <a:endParaRPr lang="el-GR">
              <a:solidFill>
                <a:prstClr val="white">
                  <a:shade val="50000"/>
                </a:prstClr>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4" name="22 - Θέση αριθμού διαφάνειας"/>
          <p:cNvSpPr>
            <a:spLocks noGrp="1"/>
          </p:cNvSpPr>
          <p:nvPr>
            <p:ph type="sldNum" sz="quarter" idx="12"/>
          </p:nvPr>
        </p:nvSpPr>
        <p:spPr/>
        <p:txBody>
          <a:bodyPr/>
          <a:lstStyle>
            <a:lvl1pPr>
              <a:defRPr/>
            </a:lvl1pPr>
          </a:lstStyle>
          <a:p>
            <a:pPr>
              <a:defRPr/>
            </a:pPr>
            <a:fld id="{04F9A0CF-BCBC-42C5-B0F7-13D28DF5D557}"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l-GR"/>
              <a:t>Kλικ για επεξεργασία του τίτλου</a:t>
            </a:r>
            <a:endParaRPr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l-GR"/>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D29A0A45-069F-419B-89C9-306F4C5FF129}" type="datetimeFigureOut">
              <a:rPr lang="el-GR">
                <a:solidFill>
                  <a:prstClr val="white">
                    <a:shade val="50000"/>
                  </a:prstClr>
                </a:solidFill>
              </a:rPr>
              <a:pPr>
                <a:defRPr/>
              </a:pPr>
              <a:t>10/3/2022</a:t>
            </a:fld>
            <a:endParaRPr lang="el-GR">
              <a:solidFill>
                <a:prstClr val="white">
                  <a:shade val="50000"/>
                </a:prstClr>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43C43A41-76A3-4DF2-9FD4-0C287D4AB130}"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idx="1"/>
          </p:nvPr>
        </p:nvSpPr>
        <p:spPr/>
        <p:txBody>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l-GR"/>
              <a:t>Kλικ για επεξεργασία του τίτλου</a:t>
            </a:r>
            <a:endParaRPr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l-GR" noProof="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l-GR"/>
              <a:t>Kλικ για επεξεργασία των στυλ του υποδείγματος</a:t>
            </a:r>
          </a:p>
        </p:txBody>
      </p:sp>
      <p:sp>
        <p:nvSpPr>
          <p:cNvPr id="5" name="13 - Θέση ημερομηνίας"/>
          <p:cNvSpPr>
            <a:spLocks noGrp="1"/>
          </p:cNvSpPr>
          <p:nvPr>
            <p:ph type="dt" sz="half" idx="10"/>
          </p:nvPr>
        </p:nvSpPr>
        <p:spPr/>
        <p:txBody>
          <a:bodyPr/>
          <a:lstStyle>
            <a:lvl1pPr>
              <a:defRPr/>
            </a:lvl1pPr>
          </a:lstStyle>
          <a:p>
            <a:pPr>
              <a:defRPr/>
            </a:pPr>
            <a:fld id="{2B19FE06-AD39-4349-A36C-471294306A9D}" type="datetimeFigureOut">
              <a:rPr lang="el-GR">
                <a:solidFill>
                  <a:prstClr val="white">
                    <a:shade val="50000"/>
                  </a:prstClr>
                </a:solidFill>
              </a:rPr>
              <a:pPr>
                <a:defRPr/>
              </a:pPr>
              <a:t>10/3/2022</a:t>
            </a:fld>
            <a:endParaRPr lang="el-GR">
              <a:solidFill>
                <a:prstClr val="white">
                  <a:shade val="50000"/>
                </a:prstClr>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B0EFE130-BD53-4444-B75D-448F553D3C76}"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F2EFEEB2-4D2A-4C5F-B898-CA83268D169F}" type="datetimeFigureOut">
              <a:rPr lang="el-GR">
                <a:solidFill>
                  <a:prstClr val="white">
                    <a:shade val="50000"/>
                  </a:prstClr>
                </a:solidFill>
              </a:rPr>
              <a:pPr>
                <a:defRPr/>
              </a:pPr>
              <a:t>10/3/2022</a:t>
            </a:fld>
            <a:endParaRPr lang="el-GR">
              <a:solidFill>
                <a:prstClr val="white">
                  <a:shade val="50000"/>
                </a:prstClr>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912024AD-650F-495C-BD16-32F144AE2981}"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5BDCA02D-0288-4981-A0EC-14169826DEFB}" type="datetimeFigureOut">
              <a:rPr lang="el-GR">
                <a:solidFill>
                  <a:prstClr val="white">
                    <a:shade val="50000"/>
                  </a:prstClr>
                </a:solidFill>
              </a:rPr>
              <a:pPr>
                <a:defRPr/>
              </a:pPr>
              <a:t>10/3/2022</a:t>
            </a:fld>
            <a:endParaRPr lang="el-GR">
              <a:solidFill>
                <a:prstClr val="white">
                  <a:shade val="50000"/>
                </a:prstClr>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l-GR">
              <a:solidFill>
                <a:prstClr val="white">
                  <a:shade val="50000"/>
                </a:prstClr>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51ED6B65-FA10-4D11-8951-0D1EE460178D}" type="slidenum">
              <a:rPr lang="el-GR">
                <a:solidFill>
                  <a:prstClr val="white">
                    <a:shade val="50000"/>
                  </a:prstClr>
                </a:solidFill>
              </a:rPr>
              <a:pPr>
                <a:defRPr/>
              </a:pPr>
              <a:t>‹#›</a:t>
            </a:fld>
            <a:endParaRPr lang="el-GR">
              <a:solidFill>
                <a:prstClr val="white">
                  <a:shade val="50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l-GR"/>
          </a:p>
        </p:txBody>
      </p:sp>
      <p:sp>
        <p:nvSpPr>
          <p:cNvPr id="3" name="Table Placeholder 2"/>
          <p:cNvSpPr>
            <a:spLocks noGrp="1"/>
          </p:cNvSpPr>
          <p:nvPr>
            <p:ph type="tbl" idx="1"/>
          </p:nvPr>
        </p:nvSpPr>
        <p:spPr>
          <a:xfrm>
            <a:off x="457200" y="1600200"/>
            <a:ext cx="8229600" cy="4525963"/>
          </a:xfrm>
        </p:spPr>
        <p:txBody>
          <a:bodyPr/>
          <a:lstStyle/>
          <a:p>
            <a:pPr lvl="0"/>
            <a:endParaRPr lang="el-GR" noProof="0"/>
          </a:p>
        </p:txBody>
      </p:sp>
      <p:sp>
        <p:nvSpPr>
          <p:cNvPr id="4" name="Rectangle 4"/>
          <p:cNvSpPr>
            <a:spLocks noGrp="1" noChangeArrowheads="1"/>
          </p:cNvSpPr>
          <p:nvPr>
            <p:ph type="dt" sz="half" idx="10"/>
          </p:nvPr>
        </p:nvSpPr>
        <p:spPr/>
        <p:txBody>
          <a:bodyPr/>
          <a:lstStyle>
            <a:lvl1pPr>
              <a:defRPr/>
            </a:lvl1pPr>
          </a:lstStyle>
          <a:p>
            <a:pPr>
              <a:defRPr/>
            </a:pPr>
            <a:endParaRPr lang="en-US">
              <a:solidFill>
                <a:prstClr val="white">
                  <a:shade val="50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prstClr val="white">
                  <a:shade val="50000"/>
                </a:prstClr>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22C095E-1C0E-46E5-BC77-B99D358DCD35}" type="slidenum">
              <a:rPr lang="en-US">
                <a:solidFill>
                  <a:prstClr val="white">
                    <a:shade val="50000"/>
                  </a:prstClr>
                </a:solidFill>
              </a:rPr>
              <a:pPr>
                <a:defRPr/>
              </a:pPr>
              <a:t>‹#›</a:t>
            </a:fld>
            <a:endParaRPr lang="en-US">
              <a:solidFill>
                <a:prstClr val="white">
                  <a:shade val="50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Κάντε κλικ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Κάντε κλικ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Κάντε κλικ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10/3/2022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l-GR"/>
              <a:t>Kλικ για επεξεργασία του τίτλου</a:t>
            </a:r>
            <a:endParaRPr lang="en-US"/>
          </a:p>
        </p:txBody>
      </p:sp>
      <p:sp>
        <p:nvSpPr>
          <p:cNvPr id="1027" name="12 - Θέση κειμένου"/>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DCDCC33B-956E-4134-A80C-62787865A712}" type="datetimeFigureOut">
              <a:rPr lang="el-GR">
                <a:solidFill>
                  <a:prstClr val="white">
                    <a:shade val="50000"/>
                  </a:prstClr>
                </a:solidFill>
              </a:rPr>
              <a:pPr>
                <a:defRPr/>
              </a:pPr>
              <a:t>10/3/2022</a:t>
            </a:fld>
            <a:endParaRPr lang="el-GR">
              <a:solidFill>
                <a:prstClr val="white">
                  <a:shade val="50000"/>
                </a:prstClr>
              </a:solidFill>
            </a:endParaRP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a:defRPr/>
            </a:pPr>
            <a:endParaRPr lang="el-GR">
              <a:solidFill>
                <a:prstClr val="white">
                  <a:shade val="50000"/>
                </a:prstClr>
              </a:solidFill>
            </a:endParaRP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361C0F8A-A0D1-4CD6-A889-D6126BFEDBA7}" type="slidenum">
              <a:rPr lang="el-GR">
                <a:solidFill>
                  <a:prstClr val="white">
                    <a:shade val="50000"/>
                  </a:prstClr>
                </a:solidFill>
              </a:rPr>
              <a:pPr>
                <a:defRPr/>
              </a:pPr>
              <a:t>‹#›</a:t>
            </a:fld>
            <a:endParaRPr lang="el-GR">
              <a:solidFill>
                <a:prstClr val="white">
                  <a:shade val="50000"/>
                </a:prst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40.tif"/><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tif"/><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07704" y="1412776"/>
            <a:ext cx="6624736" cy="1143000"/>
          </a:xfrm>
        </p:spPr>
        <p:txBody>
          <a:bodyPr>
            <a:noAutofit/>
          </a:bodyPr>
          <a:lstStyle/>
          <a:p>
            <a:pPr algn="r">
              <a:lnSpc>
                <a:spcPct val="150000"/>
              </a:lnSpc>
            </a:pPr>
            <a:r>
              <a:rPr lang="el-GR" sz="3600" dirty="0">
                <a:solidFill>
                  <a:srgbClr val="FFC000"/>
                </a:solidFill>
              </a:rPr>
              <a:t>Αντι-αιμοπεταλιακή αγωγή στην Περιφερική Αγγειοπάθεια</a:t>
            </a:r>
          </a:p>
        </p:txBody>
      </p:sp>
      <p:pic>
        <p:nvPicPr>
          <p:cNvPr id="4" name="Picture 2"/>
          <p:cNvPicPr>
            <a:picLocks noChangeAspect="1" noChangeArrowheads="1"/>
          </p:cNvPicPr>
          <p:nvPr/>
        </p:nvPicPr>
        <p:blipFill>
          <a:blip r:embed="rId2" cstate="print"/>
          <a:srcRect/>
          <a:stretch>
            <a:fillRect/>
          </a:stretch>
        </p:blipFill>
        <p:spPr bwMode="auto">
          <a:xfrm flipH="1">
            <a:off x="-36512" y="0"/>
            <a:ext cx="2016224" cy="2688298"/>
          </a:xfrm>
          <a:prstGeom prst="rect">
            <a:avLst/>
          </a:prstGeom>
          <a:noFill/>
          <a:ln w="9525">
            <a:noFill/>
            <a:miter lim="800000"/>
            <a:headEnd/>
            <a:tailEnd/>
          </a:ln>
        </p:spPr>
      </p:pic>
      <p:sp>
        <p:nvSpPr>
          <p:cNvPr id="5" name="Subtitle 4"/>
          <p:cNvSpPr txBox="1">
            <a:spLocks/>
          </p:cNvSpPr>
          <p:nvPr/>
        </p:nvSpPr>
        <p:spPr>
          <a:xfrm>
            <a:off x="0" y="4340696"/>
            <a:ext cx="9144000" cy="1752600"/>
          </a:xfrm>
          <a:prstGeom prst="rect">
            <a:avLst/>
          </a:prstGeom>
        </p:spPr>
        <p:txBody>
          <a:bodyPr/>
          <a:lstStyle/>
          <a:p>
            <a:pPr marL="547688" lvl="0" indent="-411163" algn="ctr" eaLnBrk="0" fontAlgn="base" hangingPunct="0">
              <a:spcBef>
                <a:spcPct val="20000"/>
              </a:spcBef>
              <a:spcAft>
                <a:spcPct val="0"/>
              </a:spcAft>
              <a:buClr>
                <a:srgbClr val="F9F9F9"/>
              </a:buClr>
              <a:buSzPct val="65000"/>
              <a:defRPr/>
            </a:pPr>
            <a:r>
              <a:rPr lang="el-GR" sz="2800" b="1" dirty="0">
                <a:latin typeface="+mj-lt"/>
              </a:rPr>
              <a:t>Δρ. Κωνσταντίνος Κατσάνος </a:t>
            </a:r>
          </a:p>
          <a:p>
            <a:pPr marL="547688" lvl="0" indent="-411163" algn="ctr" eaLnBrk="0" fontAlgn="base" hangingPunct="0">
              <a:spcBef>
                <a:spcPct val="20000"/>
              </a:spcBef>
              <a:spcAft>
                <a:spcPct val="0"/>
              </a:spcAft>
              <a:buClr>
                <a:srgbClr val="F9F9F9"/>
              </a:buClr>
              <a:buSzPct val="65000"/>
              <a:defRPr/>
            </a:pPr>
            <a:r>
              <a:rPr lang="el-GR" sz="2400" b="1" dirty="0">
                <a:latin typeface="+mj-lt"/>
              </a:rPr>
              <a:t>Επεμβατικός Ακτινολόγος</a:t>
            </a:r>
          </a:p>
          <a:p>
            <a:pPr marL="547688" lvl="0" indent="-411163" algn="ctr" eaLnBrk="0" fontAlgn="base" hangingPunct="0">
              <a:spcBef>
                <a:spcPct val="20000"/>
              </a:spcBef>
              <a:spcAft>
                <a:spcPct val="0"/>
              </a:spcAft>
              <a:buClr>
                <a:srgbClr val="F9F9F9"/>
              </a:buClr>
              <a:buSzPct val="65000"/>
              <a:defRPr/>
            </a:pPr>
            <a:r>
              <a:rPr lang="el-GR" sz="2400" b="1" dirty="0">
                <a:latin typeface="+mj-lt"/>
              </a:rPr>
              <a:t>MSc, MD, PhD, EBIR</a:t>
            </a:r>
          </a:p>
          <a:p>
            <a:pPr marL="547688" marR="0" lvl="0" indent="-411163" algn="ctr" defTabSz="914400" rtl="0" eaLnBrk="0" fontAlgn="base" latinLnBrk="0" hangingPunct="0">
              <a:lnSpc>
                <a:spcPct val="100000"/>
              </a:lnSpc>
              <a:spcBef>
                <a:spcPct val="20000"/>
              </a:spcBef>
              <a:spcAft>
                <a:spcPct val="0"/>
              </a:spcAft>
              <a:buClr>
                <a:srgbClr val="F9F9F9"/>
              </a:buClr>
              <a:buSzPct val="65000"/>
              <a:buFont typeface="Wingdings 2" pitchFamily="18" charset="2"/>
              <a:buChar char=""/>
              <a:tabLst/>
              <a:defRPr/>
            </a:pPr>
            <a:endParaRPr kumimoji="0" lang="el-GR" sz="2400" b="0" i="0" u="none"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C000"/>
                </a:solidFill>
                <a:latin typeface="Arial" panose="020B0604020202020204" pitchFamily="34" charset="0"/>
                <a:cs typeface="Arial" panose="020B0604020202020204" pitchFamily="34" charset="0"/>
              </a:rPr>
              <a:t>Clopidogrel</a:t>
            </a:r>
          </a:p>
        </p:txBody>
      </p:sp>
      <p:sp>
        <p:nvSpPr>
          <p:cNvPr id="3" name="Content Placeholder 2"/>
          <p:cNvSpPr>
            <a:spLocks noGrp="1"/>
          </p:cNvSpPr>
          <p:nvPr>
            <p:ph idx="1"/>
          </p:nvPr>
        </p:nvSpPr>
        <p:spPr>
          <a:xfrm>
            <a:off x="457200" y="1616075"/>
            <a:ext cx="8480648" cy="4708525"/>
          </a:xfrm>
        </p:spPr>
        <p:txBody>
          <a:bodyPr/>
          <a:lstStyle/>
          <a:p>
            <a:pPr>
              <a:lnSpc>
                <a:spcPct val="150000"/>
              </a:lnSpc>
              <a:buFont typeface="Wingdings" panose="05000000000000000000" pitchFamily="2" charset="2"/>
              <a:buChar char="q"/>
            </a:pPr>
            <a:r>
              <a:rPr lang="en-GB" sz="2400" b="1" dirty="0">
                <a:solidFill>
                  <a:srgbClr val="FFC000"/>
                </a:solidFill>
                <a:latin typeface="Arial" panose="020B0604020202020204" pitchFamily="34" charset="0"/>
                <a:cs typeface="Arial" panose="020B0604020202020204" pitchFamily="34" charset="0"/>
              </a:rPr>
              <a:t>Clopidogrel</a:t>
            </a:r>
            <a:r>
              <a:rPr lang="en-GB" sz="2400" dirty="0">
                <a:latin typeface="Arial" panose="020B0604020202020204" pitchFamily="34" charset="0"/>
                <a:cs typeface="Arial" panose="020B0604020202020204" pitchFamily="34" charset="0"/>
              </a:rPr>
              <a:t> is a </a:t>
            </a:r>
            <a:r>
              <a:rPr lang="en-GB" sz="2400" b="1" dirty="0" err="1">
                <a:solidFill>
                  <a:srgbClr val="FFC000"/>
                </a:solidFill>
                <a:latin typeface="Arial" panose="020B0604020202020204" pitchFamily="34" charset="0"/>
                <a:cs typeface="Arial" panose="020B0604020202020204" pitchFamily="34" charset="0"/>
              </a:rPr>
              <a:t>thienopyridine</a:t>
            </a:r>
            <a:r>
              <a:rPr lang="en-GB" sz="2400" dirty="0">
                <a:solidFill>
                  <a:srgbClr val="FFC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used for more than a decade in patients with PAD</a:t>
            </a:r>
          </a:p>
          <a:p>
            <a:pPr>
              <a:lnSpc>
                <a:spcPct val="150000"/>
              </a:lnSpc>
              <a:buFont typeface="Wingdings" panose="05000000000000000000" pitchFamily="2" charset="2"/>
              <a:buChar char="q"/>
            </a:pPr>
            <a:r>
              <a:rPr lang="en-GB" sz="2400" b="1" dirty="0">
                <a:solidFill>
                  <a:srgbClr val="FFC000"/>
                </a:solidFill>
                <a:latin typeface="Arial" panose="020B0604020202020204" pitchFamily="34" charset="0"/>
                <a:cs typeface="Arial" panose="020B0604020202020204" pitchFamily="34" charset="0"/>
              </a:rPr>
              <a:t>P2Y12 antagonist </a:t>
            </a:r>
            <a:r>
              <a:rPr lang="en-GB" sz="2400" dirty="0">
                <a:latin typeface="Arial" panose="020B0604020202020204" pitchFamily="34" charset="0"/>
                <a:cs typeface="Arial" panose="020B0604020202020204" pitchFamily="34" charset="0"/>
              </a:rPr>
              <a:t>which inhibits </a:t>
            </a:r>
            <a:r>
              <a:rPr lang="en-GB" sz="2400" b="1" dirty="0">
                <a:solidFill>
                  <a:srgbClr val="FFC000"/>
                </a:solidFill>
                <a:latin typeface="Arial" panose="020B0604020202020204" pitchFamily="34" charset="0"/>
                <a:cs typeface="Arial" panose="020B0604020202020204" pitchFamily="34" charset="0"/>
              </a:rPr>
              <a:t>ADP-induced platelet aggregation</a:t>
            </a:r>
          </a:p>
          <a:p>
            <a:pPr>
              <a:lnSpc>
                <a:spcPct val="150000"/>
              </a:lnSpc>
              <a:buFont typeface="Wingdings" panose="05000000000000000000" pitchFamily="2" charset="2"/>
              <a:buChar char="q"/>
            </a:pPr>
            <a:r>
              <a:rPr lang="en-GB" sz="2400" dirty="0">
                <a:latin typeface="Arial" panose="020B0604020202020204" pitchFamily="34" charset="0"/>
                <a:cs typeface="Arial" panose="020B0604020202020204" pitchFamily="34" charset="0"/>
              </a:rPr>
              <a:t>Pro-drug             </a:t>
            </a:r>
            <a:r>
              <a:rPr lang="en-GB" sz="2400" b="1" dirty="0">
                <a:solidFill>
                  <a:srgbClr val="FF0000"/>
                </a:solidFill>
                <a:latin typeface="Arial" panose="020B0604020202020204" pitchFamily="34" charset="0"/>
                <a:cs typeface="Arial" panose="020B0604020202020204" pitchFamily="34" charset="0"/>
              </a:rPr>
              <a:t>active metabolite (R-130964)</a:t>
            </a:r>
            <a:r>
              <a:rPr lang="en-GB" sz="2400" dirty="0">
                <a:solidFill>
                  <a:srgbClr val="FF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that binds </a:t>
            </a:r>
            <a:r>
              <a:rPr lang="en-GB" sz="2400" b="1" dirty="0">
                <a:solidFill>
                  <a:srgbClr val="FF0000"/>
                </a:solidFill>
                <a:latin typeface="Arial" panose="020B0604020202020204" pitchFamily="34" charset="0"/>
                <a:cs typeface="Arial" panose="020B0604020202020204" pitchFamily="34" charset="0"/>
              </a:rPr>
              <a:t>irreversibly</a:t>
            </a:r>
            <a:r>
              <a:rPr lang="en-GB" sz="2400" dirty="0">
                <a:latin typeface="Arial" panose="020B0604020202020204" pitchFamily="34" charset="0"/>
                <a:cs typeface="Arial" panose="020B0604020202020204" pitchFamily="34" charset="0"/>
              </a:rPr>
              <a:t> and selectively to the </a:t>
            </a:r>
            <a:r>
              <a:rPr lang="en-GB" sz="2400" b="1" dirty="0">
                <a:solidFill>
                  <a:srgbClr val="FFC000"/>
                </a:solidFill>
                <a:latin typeface="Arial" panose="020B0604020202020204" pitchFamily="34" charset="0"/>
                <a:cs typeface="Arial" panose="020B0604020202020204" pitchFamily="34" charset="0"/>
              </a:rPr>
              <a:t>P2Y12</a:t>
            </a:r>
            <a:r>
              <a:rPr lang="en-GB" sz="2400" dirty="0">
                <a:latin typeface="Arial" panose="020B0604020202020204" pitchFamily="34" charset="0"/>
                <a:cs typeface="Arial" panose="020B0604020202020204" pitchFamily="34" charset="0"/>
              </a:rPr>
              <a:t> receptor</a:t>
            </a:r>
          </a:p>
          <a:p>
            <a:pPr>
              <a:lnSpc>
                <a:spcPct val="150000"/>
              </a:lnSpc>
              <a:buFont typeface="Wingdings" panose="05000000000000000000" pitchFamily="2" charset="2"/>
              <a:buChar char="q"/>
            </a:pPr>
            <a:r>
              <a:rPr lang="en-GB" sz="2400" dirty="0">
                <a:latin typeface="Arial" panose="020B0604020202020204" pitchFamily="34" charset="0"/>
                <a:cs typeface="Arial" panose="020B0604020202020204" pitchFamily="34" charset="0"/>
              </a:rPr>
              <a:t>At regular daily doses:  platelet inhibition </a:t>
            </a:r>
            <a:r>
              <a:rPr lang="en-GB" sz="2400" dirty="0">
                <a:solidFill>
                  <a:srgbClr val="FF0000"/>
                </a:solidFill>
                <a:latin typeface="Arial" panose="020B0604020202020204" pitchFamily="34" charset="0"/>
                <a:cs typeface="Arial" panose="020B0604020202020204" pitchFamily="34" charset="0"/>
              </a:rPr>
              <a:t>over days</a:t>
            </a:r>
          </a:p>
        </p:txBody>
      </p:sp>
      <p:cxnSp>
        <p:nvCxnSpPr>
          <p:cNvPr id="5" name="Straight Arrow Connector 4"/>
          <p:cNvCxnSpPr/>
          <p:nvPr/>
        </p:nvCxnSpPr>
        <p:spPr>
          <a:xfrm>
            <a:off x="2590800" y="4343400"/>
            <a:ext cx="533400" cy="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524000" y="6321623"/>
            <a:ext cx="7413848" cy="338554"/>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600" i="1" dirty="0">
                <a:solidFill>
                  <a:prstClr val="white"/>
                </a:solidFill>
                <a:latin typeface="Arial" pitchFamily="34" charset="0"/>
                <a:cs typeface="+mn-cs"/>
              </a:rPr>
              <a:t>Quinn MJ, et al. </a:t>
            </a:r>
            <a:r>
              <a:rPr lang="en-GB" sz="1600" i="1" dirty="0" err="1">
                <a:solidFill>
                  <a:prstClr val="white"/>
                </a:solidFill>
                <a:latin typeface="Arial" pitchFamily="34" charset="0"/>
                <a:cs typeface="+mn-cs"/>
              </a:rPr>
              <a:t>Ticlopidine</a:t>
            </a:r>
            <a:r>
              <a:rPr lang="en-GB" sz="1600" i="1" dirty="0">
                <a:solidFill>
                  <a:prstClr val="white"/>
                </a:solidFill>
                <a:latin typeface="Arial" pitchFamily="34" charset="0"/>
                <a:cs typeface="+mn-cs"/>
              </a:rPr>
              <a:t> and clopidogrel. Circulation. 1999;100:1667-1672</a:t>
            </a:r>
          </a:p>
        </p:txBody>
      </p:sp>
    </p:spTree>
    <p:extLst>
      <p:ext uri="{BB962C8B-B14F-4D97-AF65-F5344CB8AC3E}">
        <p14:creationId xmlns:p14="http://schemas.microsoft.com/office/powerpoint/2010/main" val="1911152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8125" t="15625" r="19375" b="14583"/>
          <a:stretch>
            <a:fillRect/>
          </a:stretch>
        </p:blipFill>
        <p:spPr bwMode="auto">
          <a:xfrm>
            <a:off x="913263" y="1295400"/>
            <a:ext cx="7392537" cy="4953000"/>
          </a:xfrm>
          <a:prstGeom prst="rect">
            <a:avLst/>
          </a:prstGeom>
          <a:noFill/>
          <a:ln w="9525">
            <a:noFill/>
            <a:miter lim="800000"/>
            <a:headEnd/>
            <a:tailEnd/>
          </a:ln>
        </p:spPr>
      </p:pic>
      <p:sp>
        <p:nvSpPr>
          <p:cNvPr id="4" name="Rectangle 21"/>
          <p:cNvSpPr/>
          <p:nvPr/>
        </p:nvSpPr>
        <p:spPr>
          <a:xfrm>
            <a:off x="434752" y="6400800"/>
            <a:ext cx="8556848" cy="338554"/>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l-GR" sz="1600" i="1" dirty="0" err="1">
                <a:solidFill>
                  <a:prstClr val="white"/>
                </a:solidFill>
                <a:latin typeface="Arial" pitchFamily="34" charset="0"/>
                <a:cs typeface="+mn-cs"/>
              </a:rPr>
              <a:t>Storey</a:t>
            </a:r>
            <a:r>
              <a:rPr lang="el-GR" sz="1600" i="1" dirty="0">
                <a:solidFill>
                  <a:prstClr val="white"/>
                </a:solidFill>
                <a:latin typeface="Arial" pitchFamily="34" charset="0"/>
                <a:cs typeface="+mn-cs"/>
              </a:rPr>
              <a:t> RF</a:t>
            </a:r>
            <a:r>
              <a:rPr lang="en-GB" sz="1600" i="1" dirty="0">
                <a:solidFill>
                  <a:prstClr val="white"/>
                </a:solidFill>
                <a:latin typeface="Arial" pitchFamily="34" charset="0"/>
                <a:cs typeface="+mn-cs"/>
              </a:rPr>
              <a:t>, </a:t>
            </a:r>
            <a:r>
              <a:rPr lang="el-GR" sz="1600" i="1" dirty="0" err="1">
                <a:solidFill>
                  <a:prstClr val="white"/>
                </a:solidFill>
                <a:latin typeface="Arial" pitchFamily="34" charset="0"/>
                <a:cs typeface="+mn-cs"/>
              </a:rPr>
              <a:t>Biology</a:t>
            </a:r>
            <a:r>
              <a:rPr lang="el-GR" sz="1600" i="1" dirty="0">
                <a:solidFill>
                  <a:prstClr val="white"/>
                </a:solidFill>
                <a:latin typeface="Arial" pitchFamily="34" charset="0"/>
                <a:cs typeface="+mn-cs"/>
              </a:rPr>
              <a:t> </a:t>
            </a:r>
            <a:r>
              <a:rPr lang="el-GR" sz="1600" i="1" dirty="0" err="1">
                <a:solidFill>
                  <a:prstClr val="white"/>
                </a:solidFill>
                <a:latin typeface="Arial" pitchFamily="34" charset="0"/>
                <a:cs typeface="+mn-cs"/>
              </a:rPr>
              <a:t>and</a:t>
            </a:r>
            <a:r>
              <a:rPr lang="el-GR" sz="1600" i="1" dirty="0">
                <a:solidFill>
                  <a:prstClr val="white"/>
                </a:solidFill>
                <a:latin typeface="Arial" pitchFamily="34" charset="0"/>
                <a:cs typeface="+mn-cs"/>
              </a:rPr>
              <a:t> </a:t>
            </a:r>
            <a:r>
              <a:rPr lang="el-GR" sz="1600" i="1" dirty="0" err="1">
                <a:solidFill>
                  <a:prstClr val="white"/>
                </a:solidFill>
                <a:latin typeface="Arial" pitchFamily="34" charset="0"/>
                <a:cs typeface="+mn-cs"/>
              </a:rPr>
              <a:t>pharmacology</a:t>
            </a:r>
            <a:r>
              <a:rPr lang="el-GR" sz="1600" i="1" dirty="0">
                <a:solidFill>
                  <a:prstClr val="white"/>
                </a:solidFill>
                <a:latin typeface="Arial" pitchFamily="34" charset="0"/>
                <a:cs typeface="+mn-cs"/>
              </a:rPr>
              <a:t> </a:t>
            </a:r>
            <a:r>
              <a:rPr lang="el-GR" sz="1600" i="1" dirty="0" err="1">
                <a:solidFill>
                  <a:prstClr val="white"/>
                </a:solidFill>
                <a:latin typeface="Arial" pitchFamily="34" charset="0"/>
                <a:cs typeface="+mn-cs"/>
              </a:rPr>
              <a:t>of</a:t>
            </a:r>
            <a:r>
              <a:rPr lang="el-GR" sz="1600" i="1" dirty="0">
                <a:solidFill>
                  <a:prstClr val="white"/>
                </a:solidFill>
                <a:latin typeface="Arial" pitchFamily="34" charset="0"/>
                <a:cs typeface="+mn-cs"/>
              </a:rPr>
              <a:t> P2Y12 </a:t>
            </a:r>
            <a:r>
              <a:rPr lang="el-GR" sz="1600" i="1" dirty="0" err="1">
                <a:solidFill>
                  <a:prstClr val="white"/>
                </a:solidFill>
                <a:latin typeface="Arial" pitchFamily="34" charset="0"/>
                <a:cs typeface="+mn-cs"/>
              </a:rPr>
              <a:t>receptors</a:t>
            </a:r>
            <a:r>
              <a:rPr lang="el-GR" sz="1600" i="1" dirty="0">
                <a:solidFill>
                  <a:prstClr val="white"/>
                </a:solidFill>
                <a:latin typeface="Arial" pitchFamily="34" charset="0"/>
                <a:cs typeface="+mn-cs"/>
              </a:rPr>
              <a:t> . </a:t>
            </a:r>
            <a:r>
              <a:rPr lang="el-GR" sz="1600" i="1" dirty="0" err="1">
                <a:solidFill>
                  <a:prstClr val="white"/>
                </a:solidFill>
                <a:latin typeface="Arial" pitchFamily="34" charset="0"/>
                <a:cs typeface="+mn-cs"/>
              </a:rPr>
              <a:t>Curr</a:t>
            </a:r>
            <a:r>
              <a:rPr lang="el-GR" sz="1600" i="1" dirty="0">
                <a:solidFill>
                  <a:prstClr val="white"/>
                </a:solidFill>
                <a:latin typeface="Arial" pitchFamily="34" charset="0"/>
                <a:cs typeface="+mn-cs"/>
              </a:rPr>
              <a:t> </a:t>
            </a:r>
            <a:r>
              <a:rPr lang="el-GR" sz="1600" i="1" dirty="0" err="1">
                <a:solidFill>
                  <a:prstClr val="white"/>
                </a:solidFill>
                <a:latin typeface="Arial" pitchFamily="34" charset="0"/>
                <a:cs typeface="+mn-cs"/>
              </a:rPr>
              <a:t>Pharm</a:t>
            </a:r>
            <a:r>
              <a:rPr lang="el-GR" sz="1600" i="1" dirty="0">
                <a:solidFill>
                  <a:prstClr val="white"/>
                </a:solidFill>
                <a:latin typeface="Arial" pitchFamily="34" charset="0"/>
                <a:cs typeface="+mn-cs"/>
              </a:rPr>
              <a:t> </a:t>
            </a:r>
            <a:r>
              <a:rPr lang="el-GR" sz="1600" i="1" dirty="0" err="1">
                <a:solidFill>
                  <a:prstClr val="white"/>
                </a:solidFill>
                <a:latin typeface="Arial" pitchFamily="34" charset="0"/>
                <a:cs typeface="+mn-cs"/>
              </a:rPr>
              <a:t>Des</a:t>
            </a:r>
            <a:r>
              <a:rPr lang="el-GR" sz="1600" i="1" dirty="0">
                <a:solidFill>
                  <a:prstClr val="white"/>
                </a:solidFill>
                <a:latin typeface="Arial" pitchFamily="34" charset="0"/>
                <a:cs typeface="+mn-cs"/>
              </a:rPr>
              <a:t> 2006</a:t>
            </a:r>
            <a:endParaRPr lang="en-GB" sz="1600" i="1" dirty="0">
              <a:solidFill>
                <a:prstClr val="white"/>
              </a:solidFill>
              <a:latin typeface="Arial" pitchFamily="34" charset="0"/>
              <a:cs typeface="+mn-cs"/>
            </a:endParaRPr>
          </a:p>
        </p:txBody>
      </p:sp>
      <p:sp>
        <p:nvSpPr>
          <p:cNvPr id="2" name="Title 1"/>
          <p:cNvSpPr>
            <a:spLocks noGrp="1"/>
          </p:cNvSpPr>
          <p:nvPr>
            <p:ph type="title"/>
          </p:nvPr>
        </p:nvSpPr>
        <p:spPr/>
        <p:txBody>
          <a:bodyPr>
            <a:normAutofit/>
          </a:bodyPr>
          <a:lstStyle/>
          <a:p>
            <a:r>
              <a:rPr lang="en-GB" dirty="0">
                <a:solidFill>
                  <a:srgbClr val="FFC000"/>
                </a:solidFill>
              </a:rPr>
              <a:t>ADP inhibitors</a:t>
            </a:r>
          </a:p>
        </p:txBody>
      </p:sp>
    </p:spTree>
    <p:extLst>
      <p:ext uri="{BB962C8B-B14F-4D97-AF65-F5344CB8AC3E}">
        <p14:creationId xmlns:p14="http://schemas.microsoft.com/office/powerpoint/2010/main" val="1344835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katsanos\Documents\PLOS ONE Revision\Figures 4submission\Fig2.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125" b="23124"/>
          <a:stretch/>
        </p:blipFill>
        <p:spPr bwMode="auto">
          <a:xfrm>
            <a:off x="1403648" y="1412776"/>
            <a:ext cx="6451749" cy="46248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GB" dirty="0" err="1">
                <a:solidFill>
                  <a:srgbClr val="FFC000"/>
                </a:solidFill>
              </a:rPr>
              <a:t>Antiplatelets</a:t>
            </a:r>
            <a:r>
              <a:rPr lang="en-GB" dirty="0">
                <a:solidFill>
                  <a:srgbClr val="FFC000"/>
                </a:solidFill>
              </a:rPr>
              <a:t> in PAD patients</a:t>
            </a:r>
          </a:p>
        </p:txBody>
      </p:sp>
      <p:sp>
        <p:nvSpPr>
          <p:cNvPr id="4" name="Rectangle 3"/>
          <p:cNvSpPr/>
          <p:nvPr/>
        </p:nvSpPr>
        <p:spPr>
          <a:xfrm>
            <a:off x="434752" y="6400800"/>
            <a:ext cx="8556848" cy="52322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400" i="1" dirty="0" err="1">
                <a:solidFill>
                  <a:prstClr val="white"/>
                </a:solidFill>
                <a:latin typeface="Arial" pitchFamily="34" charset="0"/>
                <a:cs typeface="+mn-cs"/>
              </a:rPr>
              <a:t>Katsanos</a:t>
            </a:r>
            <a:r>
              <a:rPr lang="en-GB" sz="1400" i="1" dirty="0">
                <a:solidFill>
                  <a:prstClr val="white"/>
                </a:solidFill>
                <a:latin typeface="Arial" pitchFamily="34" charset="0"/>
                <a:cs typeface="+mn-cs"/>
              </a:rPr>
              <a:t> K, et al. Comparative Efficacy and Safety of Different </a:t>
            </a:r>
            <a:r>
              <a:rPr lang="en-GB" sz="1400" i="1" dirty="0" err="1">
                <a:solidFill>
                  <a:prstClr val="white"/>
                </a:solidFill>
                <a:latin typeface="Arial" pitchFamily="34" charset="0"/>
                <a:cs typeface="+mn-cs"/>
              </a:rPr>
              <a:t>Antiplatelets</a:t>
            </a:r>
            <a:r>
              <a:rPr lang="en-GB" sz="1400" i="1" dirty="0">
                <a:solidFill>
                  <a:prstClr val="white"/>
                </a:solidFill>
                <a:latin typeface="Arial" pitchFamily="34" charset="0"/>
                <a:cs typeface="+mn-cs"/>
              </a:rPr>
              <a:t> in PAD. </a:t>
            </a:r>
            <a:r>
              <a:rPr lang="en-GB" sz="1400" i="1" dirty="0" err="1">
                <a:solidFill>
                  <a:prstClr val="white"/>
                </a:solidFill>
                <a:latin typeface="Arial" pitchFamily="34" charset="0"/>
                <a:cs typeface="+mn-cs"/>
              </a:rPr>
              <a:t>PLoS</a:t>
            </a:r>
            <a:r>
              <a:rPr lang="en-GB" sz="1400" i="1" dirty="0">
                <a:solidFill>
                  <a:prstClr val="white"/>
                </a:solidFill>
                <a:latin typeface="Arial" pitchFamily="34" charset="0"/>
                <a:cs typeface="+mn-cs"/>
              </a:rPr>
              <a:t> One. 2015 Aug</a:t>
            </a:r>
          </a:p>
          <a:p>
            <a:pPr algn="r"/>
            <a:r>
              <a:rPr lang="en-GB" sz="1400" b="0" i="1" u="none" strike="noStrike" baseline="0" dirty="0">
                <a:latin typeface="Arial"/>
              </a:rPr>
              <a:t>.</a:t>
            </a:r>
          </a:p>
        </p:txBody>
      </p:sp>
      <p:sp>
        <p:nvSpPr>
          <p:cNvPr id="3" name="TextBox 2"/>
          <p:cNvSpPr txBox="1"/>
          <p:nvPr/>
        </p:nvSpPr>
        <p:spPr>
          <a:xfrm>
            <a:off x="827584" y="6026512"/>
            <a:ext cx="7520072" cy="369332"/>
          </a:xfrm>
          <a:prstGeom prst="rect">
            <a:avLst/>
          </a:prstGeom>
          <a:noFill/>
        </p:spPr>
        <p:txBody>
          <a:bodyPr wrap="none" rtlCol="0">
            <a:spAutoFit/>
          </a:bodyPr>
          <a:lstStyle/>
          <a:p>
            <a:r>
              <a:rPr lang="en-GB" dirty="0">
                <a:solidFill>
                  <a:srgbClr val="FFFF00"/>
                </a:solidFill>
                <a:latin typeface="Arial" panose="020B0604020202020204" pitchFamily="34" charset="0"/>
                <a:cs typeface="Arial" panose="020B0604020202020204" pitchFamily="34" charset="0"/>
              </a:rPr>
              <a:t>49 RCTs including 34,518 patients with 88,358 person-years of follow-up</a:t>
            </a:r>
          </a:p>
        </p:txBody>
      </p:sp>
    </p:spTree>
    <p:extLst>
      <p:ext uri="{BB962C8B-B14F-4D97-AF65-F5344CB8AC3E}">
        <p14:creationId xmlns:p14="http://schemas.microsoft.com/office/powerpoint/2010/main" val="50782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FFC000"/>
                </a:solidFill>
              </a:rPr>
              <a:t>Network meta-analysis</a:t>
            </a:r>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523" t="28783" r="31111" b="29735"/>
          <a:stretch/>
        </p:blipFill>
        <p:spPr bwMode="auto">
          <a:xfrm>
            <a:off x="533400" y="1867289"/>
            <a:ext cx="8077200" cy="3466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10"/>
          <p:cNvSpPr>
            <a:spLocks noChangeArrowheads="1"/>
          </p:cNvSpPr>
          <p:nvPr/>
        </p:nvSpPr>
        <p:spPr bwMode="auto">
          <a:xfrm>
            <a:off x="6233974" y="6165304"/>
            <a:ext cx="2529026" cy="584775"/>
          </a:xfrm>
          <a:prstGeom prst="rect">
            <a:avLst/>
          </a:prstGeom>
          <a:noFill/>
          <a:ln w="9525">
            <a:noFill/>
            <a:miter lim="800000"/>
            <a:headEnd/>
            <a:tailEnd/>
          </a:ln>
          <a:effectLst/>
        </p:spPr>
        <p:txBody>
          <a:bodyPr wrap="none">
            <a:spAutoFit/>
          </a:bodyPr>
          <a:lstStyle/>
          <a:p>
            <a:pPr algn="r" fontAlgn="base">
              <a:spcBef>
                <a:spcPct val="0"/>
              </a:spcBef>
              <a:spcAft>
                <a:spcPct val="0"/>
              </a:spcAft>
            </a:pPr>
            <a:r>
              <a:rPr lang="it-IT" sz="1600" i="1" dirty="0">
                <a:solidFill>
                  <a:prstClr val="white"/>
                </a:solidFill>
                <a:latin typeface="Arial" pitchFamily="34" charset="0"/>
              </a:rPr>
              <a:t>Li et al.</a:t>
            </a:r>
          </a:p>
          <a:p>
            <a:pPr algn="r" fontAlgn="base">
              <a:spcBef>
                <a:spcPct val="0"/>
              </a:spcBef>
              <a:spcAft>
                <a:spcPct val="0"/>
              </a:spcAft>
            </a:pPr>
            <a:r>
              <a:rPr lang="it-IT" sz="1600" i="1" dirty="0">
                <a:solidFill>
                  <a:prstClr val="white"/>
                </a:solidFill>
                <a:latin typeface="Arial" pitchFamily="34" charset="0"/>
              </a:rPr>
              <a:t>BMC Medicine 2011, 9:79</a:t>
            </a:r>
            <a:endParaRPr lang="en-US" sz="1600" i="1" dirty="0">
              <a:solidFill>
                <a:prstClr val="white"/>
              </a:solidFill>
              <a:latin typeface="Arial" pitchFamily="34" charset="0"/>
            </a:endParaRPr>
          </a:p>
        </p:txBody>
      </p:sp>
    </p:spTree>
    <p:extLst>
      <p:ext uri="{BB962C8B-B14F-4D97-AF65-F5344CB8AC3E}">
        <p14:creationId xmlns:p14="http://schemas.microsoft.com/office/powerpoint/2010/main" val="2640101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rPr>
              <a:t>Composite endpoint analysis</a:t>
            </a:r>
          </a:p>
        </p:txBody>
      </p:sp>
      <p:pic>
        <p:nvPicPr>
          <p:cNvPr id="3074" name="Picture 2" descr="C:\Users\kkatsanos\Documents\PLOS ONE Revision\Figures 4submission\Fig4.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5559"/>
          <a:stretch/>
        </p:blipFill>
        <p:spPr bwMode="auto">
          <a:xfrm>
            <a:off x="395536" y="1628800"/>
            <a:ext cx="8308951" cy="38164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34752" y="6400800"/>
            <a:ext cx="8556848" cy="52322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400" i="1" dirty="0" err="1">
                <a:solidFill>
                  <a:prstClr val="white"/>
                </a:solidFill>
                <a:latin typeface="Arial" pitchFamily="34" charset="0"/>
                <a:cs typeface="+mn-cs"/>
              </a:rPr>
              <a:t>Katsanos</a:t>
            </a:r>
            <a:r>
              <a:rPr lang="en-GB" sz="1400" i="1" dirty="0">
                <a:solidFill>
                  <a:prstClr val="white"/>
                </a:solidFill>
                <a:latin typeface="Arial" pitchFamily="34" charset="0"/>
                <a:cs typeface="+mn-cs"/>
              </a:rPr>
              <a:t> K, et al. Comparative Efficacy and Safety of Different </a:t>
            </a:r>
            <a:r>
              <a:rPr lang="en-GB" sz="1400" i="1" dirty="0" err="1">
                <a:solidFill>
                  <a:prstClr val="white"/>
                </a:solidFill>
                <a:latin typeface="Arial" pitchFamily="34" charset="0"/>
                <a:cs typeface="+mn-cs"/>
              </a:rPr>
              <a:t>Antiplatelets</a:t>
            </a:r>
            <a:r>
              <a:rPr lang="en-GB" sz="1400" i="1" dirty="0">
                <a:solidFill>
                  <a:prstClr val="white"/>
                </a:solidFill>
                <a:latin typeface="Arial" pitchFamily="34" charset="0"/>
                <a:cs typeface="+mn-cs"/>
              </a:rPr>
              <a:t> in PAD. </a:t>
            </a:r>
            <a:r>
              <a:rPr lang="en-GB" sz="1400" i="1" dirty="0" err="1">
                <a:solidFill>
                  <a:prstClr val="white"/>
                </a:solidFill>
                <a:latin typeface="Arial" pitchFamily="34" charset="0"/>
                <a:cs typeface="+mn-cs"/>
              </a:rPr>
              <a:t>PLoS</a:t>
            </a:r>
            <a:r>
              <a:rPr lang="en-GB" sz="1400" i="1" dirty="0">
                <a:solidFill>
                  <a:prstClr val="white"/>
                </a:solidFill>
                <a:latin typeface="Arial" pitchFamily="34" charset="0"/>
                <a:cs typeface="+mn-cs"/>
              </a:rPr>
              <a:t> One. 2015 Aug</a:t>
            </a:r>
          </a:p>
          <a:p>
            <a:pPr algn="r"/>
            <a:r>
              <a:rPr lang="en-GB" sz="1400" b="0" i="1" u="none" strike="noStrike" baseline="0" dirty="0">
                <a:latin typeface="Arial"/>
              </a:rPr>
              <a:t>.</a:t>
            </a:r>
          </a:p>
        </p:txBody>
      </p:sp>
      <p:sp>
        <p:nvSpPr>
          <p:cNvPr id="3" name="TextBox 2"/>
          <p:cNvSpPr txBox="1"/>
          <p:nvPr/>
        </p:nvSpPr>
        <p:spPr>
          <a:xfrm>
            <a:off x="897953" y="5517232"/>
            <a:ext cx="7259231" cy="923330"/>
          </a:xfrm>
          <a:prstGeom prst="rect">
            <a:avLst/>
          </a:prstGeom>
          <a:noFill/>
        </p:spPr>
        <p:txBody>
          <a:bodyPr wrap="none" rtlCol="0">
            <a:spAutoFit/>
          </a:bodyPr>
          <a:lstStyle/>
          <a:p>
            <a:r>
              <a:rPr lang="en-GB" dirty="0">
                <a:solidFill>
                  <a:srgbClr val="FFFF00"/>
                </a:solidFill>
                <a:latin typeface="Arial" panose="020B0604020202020204" pitchFamily="34" charset="0"/>
                <a:cs typeface="Arial" panose="020B0604020202020204" pitchFamily="34" charset="0"/>
              </a:rPr>
              <a:t>Composite endpoint of Vascular deaths, non-fatal MI, non-fatal stroke</a:t>
            </a:r>
          </a:p>
          <a:p>
            <a:pPr algn="ctr"/>
            <a:r>
              <a:rPr lang="en-GB" b="1" dirty="0">
                <a:solidFill>
                  <a:srgbClr val="FFFF00"/>
                </a:solidFill>
                <a:latin typeface="Arial" panose="020B0604020202020204" pitchFamily="34" charset="0"/>
                <a:cs typeface="Arial" panose="020B0604020202020204" pitchFamily="34" charset="0"/>
              </a:rPr>
              <a:t>22-32% relative risk reduction</a:t>
            </a:r>
          </a:p>
          <a:p>
            <a:pPr algn="ctr"/>
            <a:r>
              <a:rPr lang="en-GB" b="1" dirty="0">
                <a:solidFill>
                  <a:srgbClr val="FF0000"/>
                </a:solidFill>
                <a:latin typeface="Arial" panose="020B0604020202020204" pitchFamily="34" charset="0"/>
                <a:cs typeface="Arial" panose="020B0604020202020204" pitchFamily="34" charset="0"/>
              </a:rPr>
              <a:t>Aspirin NOT effective!</a:t>
            </a:r>
            <a:endParaRPr lang="en-GB" b="1" dirty="0">
              <a:solidFill>
                <a:srgbClr val="FF0000"/>
              </a:solidFill>
            </a:endParaRPr>
          </a:p>
        </p:txBody>
      </p:sp>
      <p:sp>
        <p:nvSpPr>
          <p:cNvPr id="6" name="Rectangle 5"/>
          <p:cNvSpPr/>
          <p:nvPr/>
        </p:nvSpPr>
        <p:spPr>
          <a:xfrm>
            <a:off x="1115616" y="2348880"/>
            <a:ext cx="6840760" cy="864096"/>
          </a:xfrm>
          <a:prstGeom prst="rect">
            <a:avLst/>
          </a:prstGeom>
          <a:solidFill>
            <a:srgbClr val="FFC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6 - Στρογγυλεμένο ορθογώνιο"/>
          <p:cNvSpPr/>
          <p:nvPr/>
        </p:nvSpPr>
        <p:spPr>
          <a:xfrm>
            <a:off x="1187624" y="3789040"/>
            <a:ext cx="6768752" cy="288032"/>
          </a:xfrm>
          <a:prstGeom prst="roundRect">
            <a:avLst/>
          </a:prstGeom>
          <a:solidFill>
            <a:srgbClr val="FF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17925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427" t="25473" r="37232" b="10512"/>
          <a:stretch/>
        </p:blipFill>
        <p:spPr bwMode="auto">
          <a:xfrm>
            <a:off x="2411760" y="3376093"/>
            <a:ext cx="5688632" cy="3509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461" t="18254" r="37196" b="19444"/>
          <a:stretch/>
        </p:blipFill>
        <p:spPr bwMode="auto">
          <a:xfrm>
            <a:off x="2411760" y="-27384"/>
            <a:ext cx="5688632" cy="3415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 Τίτλος"/>
          <p:cNvSpPr>
            <a:spLocks noGrp="1"/>
          </p:cNvSpPr>
          <p:nvPr>
            <p:ph type="title"/>
          </p:nvPr>
        </p:nvSpPr>
        <p:spPr>
          <a:xfrm>
            <a:off x="457200" y="845840"/>
            <a:ext cx="8229600" cy="1143000"/>
          </a:xfrm>
        </p:spPr>
        <p:txBody>
          <a:bodyPr>
            <a:normAutofit fontScale="90000"/>
          </a:bodyPr>
          <a:lstStyle/>
          <a:p>
            <a:pPr algn="l"/>
            <a:r>
              <a:rPr lang="en-US" dirty="0">
                <a:solidFill>
                  <a:srgbClr val="FFC000"/>
                </a:solidFill>
              </a:rPr>
              <a:t>MACE</a:t>
            </a:r>
            <a:br>
              <a:rPr lang="en-US" dirty="0">
                <a:solidFill>
                  <a:srgbClr val="FFC000"/>
                </a:solidFill>
              </a:rPr>
            </a:br>
            <a:r>
              <a:rPr lang="en-US" dirty="0">
                <a:solidFill>
                  <a:srgbClr val="FFC000"/>
                </a:solidFill>
              </a:rPr>
              <a:t>event</a:t>
            </a:r>
            <a:br>
              <a:rPr lang="en-US" dirty="0">
                <a:solidFill>
                  <a:srgbClr val="FFC000"/>
                </a:solidFill>
              </a:rPr>
            </a:br>
            <a:r>
              <a:rPr lang="en-US" dirty="0">
                <a:solidFill>
                  <a:srgbClr val="FFC000"/>
                </a:solidFill>
              </a:rPr>
              <a:t>rates</a:t>
            </a:r>
            <a:endParaRPr lang="el-GR" dirty="0">
              <a:solidFill>
                <a:srgbClr val="FFC000"/>
              </a:solidFill>
            </a:endParaRPr>
          </a:p>
        </p:txBody>
      </p:sp>
      <p:sp>
        <p:nvSpPr>
          <p:cNvPr id="2" name="Rectangle: Rounded Corners 1">
            <a:extLst>
              <a:ext uri="{FF2B5EF4-FFF2-40B4-BE49-F238E27FC236}">
                <a16:creationId xmlns:a16="http://schemas.microsoft.com/office/drawing/2014/main" id="{0A5372D6-3C19-471F-9717-A006AF32E114}"/>
              </a:ext>
            </a:extLst>
          </p:cNvPr>
          <p:cNvSpPr/>
          <p:nvPr/>
        </p:nvSpPr>
        <p:spPr>
          <a:xfrm>
            <a:off x="2411760" y="0"/>
            <a:ext cx="5688632" cy="3429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8641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C000"/>
                </a:solidFill>
              </a:rPr>
              <a:t>Major amputations</a:t>
            </a:r>
            <a:endParaRPr lang="en-GB" dirty="0"/>
          </a:p>
        </p:txBody>
      </p:sp>
      <p:pic>
        <p:nvPicPr>
          <p:cNvPr id="3074" name="Picture 2" descr="C:\Users\kkatsanos\Documents\PLOS ONE Revision\Figures 4submission\Fig4.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3960" b="33020"/>
          <a:stretch/>
        </p:blipFill>
        <p:spPr bwMode="auto">
          <a:xfrm>
            <a:off x="395536" y="1628800"/>
            <a:ext cx="8339186" cy="367240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15616" y="2348880"/>
            <a:ext cx="6984776" cy="360040"/>
          </a:xfrm>
          <a:prstGeom prst="rect">
            <a:avLst/>
          </a:prstGeom>
          <a:solidFill>
            <a:srgbClr val="FFC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2166694" y="5673903"/>
            <a:ext cx="4493538" cy="646331"/>
          </a:xfrm>
          <a:prstGeom prst="rect">
            <a:avLst/>
          </a:prstGeom>
          <a:noFill/>
        </p:spPr>
        <p:txBody>
          <a:bodyPr wrap="none" rtlCol="0">
            <a:spAutoFit/>
          </a:bodyPr>
          <a:lstStyle/>
          <a:p>
            <a:r>
              <a:rPr lang="en-GB" dirty="0">
                <a:solidFill>
                  <a:srgbClr val="FFFF00"/>
                </a:solidFill>
                <a:latin typeface="Arial" panose="020B0604020202020204" pitchFamily="34" charset="0"/>
                <a:cs typeface="Arial" panose="020B0604020202020204" pitchFamily="34" charset="0"/>
              </a:rPr>
              <a:t>Major lower limb amputations above ankle</a:t>
            </a:r>
          </a:p>
          <a:p>
            <a:pPr algn="ctr"/>
            <a:r>
              <a:rPr lang="en-GB" b="1" dirty="0">
                <a:solidFill>
                  <a:srgbClr val="FFFF00"/>
                </a:solidFill>
                <a:latin typeface="Arial" panose="020B0604020202020204" pitchFamily="34" charset="0"/>
                <a:cs typeface="Arial" panose="020B0604020202020204" pitchFamily="34" charset="0"/>
              </a:rPr>
              <a:t>37% relative risk reduction</a:t>
            </a:r>
            <a:endParaRPr lang="en-GB" b="1" dirty="0">
              <a:solidFill>
                <a:srgbClr val="FFFF00"/>
              </a:solidFill>
            </a:endParaRPr>
          </a:p>
        </p:txBody>
      </p:sp>
      <p:sp>
        <p:nvSpPr>
          <p:cNvPr id="6" name="Rectangle 5"/>
          <p:cNvSpPr/>
          <p:nvPr/>
        </p:nvSpPr>
        <p:spPr>
          <a:xfrm>
            <a:off x="434752" y="6400800"/>
            <a:ext cx="8556848" cy="52322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400" i="1" dirty="0" err="1">
                <a:solidFill>
                  <a:prstClr val="white"/>
                </a:solidFill>
                <a:latin typeface="Arial" pitchFamily="34" charset="0"/>
                <a:cs typeface="+mn-cs"/>
              </a:rPr>
              <a:t>Katsanos</a:t>
            </a:r>
            <a:r>
              <a:rPr lang="en-GB" sz="1400" i="1" dirty="0">
                <a:solidFill>
                  <a:prstClr val="white"/>
                </a:solidFill>
                <a:latin typeface="Arial" pitchFamily="34" charset="0"/>
                <a:cs typeface="+mn-cs"/>
              </a:rPr>
              <a:t> K, et al. Comparative Efficacy and Safety of Different </a:t>
            </a:r>
            <a:r>
              <a:rPr lang="en-GB" sz="1400" i="1" dirty="0" err="1">
                <a:solidFill>
                  <a:prstClr val="white"/>
                </a:solidFill>
                <a:latin typeface="Arial" pitchFamily="34" charset="0"/>
                <a:cs typeface="+mn-cs"/>
              </a:rPr>
              <a:t>Antiplatelets</a:t>
            </a:r>
            <a:r>
              <a:rPr lang="en-GB" sz="1400" i="1" dirty="0">
                <a:solidFill>
                  <a:prstClr val="white"/>
                </a:solidFill>
                <a:latin typeface="Arial" pitchFamily="34" charset="0"/>
                <a:cs typeface="+mn-cs"/>
              </a:rPr>
              <a:t> in PAD. </a:t>
            </a:r>
            <a:r>
              <a:rPr lang="en-GB" sz="1400" i="1" dirty="0" err="1">
                <a:solidFill>
                  <a:prstClr val="white"/>
                </a:solidFill>
                <a:latin typeface="Arial" pitchFamily="34" charset="0"/>
                <a:cs typeface="+mn-cs"/>
              </a:rPr>
              <a:t>PLoS</a:t>
            </a:r>
            <a:r>
              <a:rPr lang="en-GB" sz="1400" i="1" dirty="0">
                <a:solidFill>
                  <a:prstClr val="white"/>
                </a:solidFill>
                <a:latin typeface="Arial" pitchFamily="34" charset="0"/>
                <a:cs typeface="+mn-cs"/>
              </a:rPr>
              <a:t> One. 2015 Aug</a:t>
            </a:r>
          </a:p>
          <a:p>
            <a:pPr algn="r"/>
            <a:r>
              <a:rPr lang="en-GB" sz="1400" b="0" i="1" u="none" strike="noStrike" baseline="0" dirty="0">
                <a:latin typeface="Arial"/>
              </a:rPr>
              <a:t>.</a:t>
            </a:r>
          </a:p>
        </p:txBody>
      </p:sp>
    </p:spTree>
    <p:extLst>
      <p:ext uri="{BB962C8B-B14F-4D97-AF65-F5344CB8AC3E}">
        <p14:creationId xmlns:p14="http://schemas.microsoft.com/office/powerpoint/2010/main" val="3082353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kkatsanos\Desktop\open_meta_analyst_windows\r_tmp\forest.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 b="23830"/>
          <a:stretch/>
        </p:blipFill>
        <p:spPr bwMode="auto">
          <a:xfrm>
            <a:off x="304801" y="1800000"/>
            <a:ext cx="8640000" cy="26426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kkatsanos\Desktop\open_meta_analyst_windows\r_tmp\forest.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1331"/>
          <a:stretch/>
        </p:blipFill>
        <p:spPr bwMode="auto">
          <a:xfrm>
            <a:off x="304800" y="4419600"/>
            <a:ext cx="8640000" cy="6477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GB" dirty="0">
                <a:solidFill>
                  <a:srgbClr val="FFC000"/>
                </a:solidFill>
              </a:rPr>
              <a:t>Major amputations</a:t>
            </a:r>
          </a:p>
        </p:txBody>
      </p:sp>
      <p:sp>
        <p:nvSpPr>
          <p:cNvPr id="5" name="Rectangle 4"/>
          <p:cNvSpPr/>
          <p:nvPr/>
        </p:nvSpPr>
        <p:spPr>
          <a:xfrm>
            <a:off x="304800" y="2981602"/>
            <a:ext cx="8640000" cy="599798"/>
          </a:xfrm>
          <a:prstGeom prst="rect">
            <a:avLst/>
          </a:prstGeom>
          <a:solidFill>
            <a:srgbClr val="FFC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434752" y="6400800"/>
            <a:ext cx="8556848" cy="52322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400" i="1" dirty="0" err="1">
                <a:solidFill>
                  <a:prstClr val="white"/>
                </a:solidFill>
                <a:latin typeface="Arial" pitchFamily="34" charset="0"/>
                <a:cs typeface="+mn-cs"/>
              </a:rPr>
              <a:t>Katsanos</a:t>
            </a:r>
            <a:r>
              <a:rPr lang="en-GB" sz="1400" i="1" dirty="0">
                <a:solidFill>
                  <a:prstClr val="white"/>
                </a:solidFill>
                <a:latin typeface="Arial" pitchFamily="34" charset="0"/>
                <a:cs typeface="+mn-cs"/>
              </a:rPr>
              <a:t> K, et al. Comparative Efficacy and Safety of Different </a:t>
            </a:r>
            <a:r>
              <a:rPr lang="en-GB" sz="1400" i="1" dirty="0" err="1">
                <a:solidFill>
                  <a:prstClr val="white"/>
                </a:solidFill>
                <a:latin typeface="Arial" pitchFamily="34" charset="0"/>
                <a:cs typeface="+mn-cs"/>
              </a:rPr>
              <a:t>Antiplatelets</a:t>
            </a:r>
            <a:r>
              <a:rPr lang="en-GB" sz="1400" i="1" dirty="0">
                <a:solidFill>
                  <a:prstClr val="white"/>
                </a:solidFill>
                <a:latin typeface="Arial" pitchFamily="34" charset="0"/>
                <a:cs typeface="+mn-cs"/>
              </a:rPr>
              <a:t> in PAD. </a:t>
            </a:r>
            <a:r>
              <a:rPr lang="en-GB" sz="1400" i="1" dirty="0" err="1">
                <a:solidFill>
                  <a:prstClr val="white"/>
                </a:solidFill>
                <a:latin typeface="Arial" pitchFamily="34" charset="0"/>
                <a:cs typeface="+mn-cs"/>
              </a:rPr>
              <a:t>PLoS</a:t>
            </a:r>
            <a:r>
              <a:rPr lang="en-GB" sz="1400" i="1" dirty="0">
                <a:solidFill>
                  <a:prstClr val="white"/>
                </a:solidFill>
                <a:latin typeface="Arial" pitchFamily="34" charset="0"/>
                <a:cs typeface="+mn-cs"/>
              </a:rPr>
              <a:t> One. 2015 Aug</a:t>
            </a:r>
          </a:p>
          <a:p>
            <a:pPr algn="r"/>
            <a:r>
              <a:rPr lang="en-GB" sz="1400" b="0" i="1" u="none" strike="noStrike" baseline="0" dirty="0">
                <a:latin typeface="Arial"/>
              </a:rPr>
              <a:t>.</a:t>
            </a:r>
          </a:p>
        </p:txBody>
      </p:sp>
      <p:sp>
        <p:nvSpPr>
          <p:cNvPr id="9" name="TextBox 8"/>
          <p:cNvSpPr txBox="1"/>
          <p:nvPr/>
        </p:nvSpPr>
        <p:spPr>
          <a:xfrm>
            <a:off x="971600" y="5157192"/>
            <a:ext cx="7272808" cy="1200329"/>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Direct frequentist analysis of </a:t>
            </a:r>
            <a:r>
              <a:rPr lang="en-GB" b="1" dirty="0">
                <a:solidFill>
                  <a:srgbClr val="FFFF00"/>
                </a:solidFill>
                <a:latin typeface="Arial" panose="020B0604020202020204" pitchFamily="34" charset="0"/>
                <a:cs typeface="Arial" panose="020B0604020202020204" pitchFamily="34" charset="0"/>
              </a:rPr>
              <a:t>&gt;7,600 cases</a:t>
            </a:r>
          </a:p>
          <a:p>
            <a:pPr algn="ctr"/>
            <a:r>
              <a:rPr lang="en-GB" dirty="0">
                <a:latin typeface="Arial" panose="020B0604020202020204" pitchFamily="34" charset="0"/>
                <a:cs typeface="Arial" panose="020B0604020202020204" pitchFamily="34" charset="0"/>
              </a:rPr>
              <a:t>CHARISMA, CASPAR &amp; MIRROR studies</a:t>
            </a:r>
          </a:p>
          <a:p>
            <a:pPr algn="ctr"/>
            <a:r>
              <a:rPr lang="en-GB" b="1" dirty="0">
                <a:solidFill>
                  <a:srgbClr val="FFFF00"/>
                </a:solidFill>
                <a:latin typeface="Arial" panose="020B0604020202020204" pitchFamily="34" charset="0"/>
                <a:cs typeface="Arial" panose="020B0604020202020204" pitchFamily="34" charset="0"/>
              </a:rPr>
              <a:t>Mostly post revascularization</a:t>
            </a:r>
          </a:p>
          <a:p>
            <a:pPr algn="ctr"/>
            <a:r>
              <a:rPr lang="en-GB" b="1" dirty="0">
                <a:solidFill>
                  <a:srgbClr val="FF0000"/>
                </a:solidFill>
                <a:latin typeface="Arial" panose="020B0604020202020204" pitchFamily="34" charset="0"/>
                <a:cs typeface="Arial" panose="020B0604020202020204" pitchFamily="34" charset="0"/>
              </a:rPr>
              <a:t>32% relative risk reduction – HR 0.68 compared to Aspirin</a:t>
            </a:r>
            <a:endParaRPr lang="en-GB" b="1" dirty="0">
              <a:solidFill>
                <a:srgbClr val="FF0000"/>
              </a:solidFill>
            </a:endParaRPr>
          </a:p>
        </p:txBody>
      </p:sp>
    </p:spTree>
    <p:extLst>
      <p:ext uri="{BB962C8B-B14F-4D97-AF65-F5344CB8AC3E}">
        <p14:creationId xmlns:p14="http://schemas.microsoft.com/office/powerpoint/2010/main" val="3291186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C000"/>
                </a:solidFill>
              </a:rPr>
              <a:t>Probabilities best and safest</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1" t="18651" r="43777" b="21428"/>
          <a:stretch/>
        </p:blipFill>
        <p:spPr bwMode="auto">
          <a:xfrm>
            <a:off x="827584" y="1196752"/>
            <a:ext cx="7272808" cy="5229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5731087" y="2492896"/>
            <a:ext cx="1188132" cy="75608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434752" y="6400800"/>
            <a:ext cx="8556848" cy="52322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400" i="1" dirty="0" err="1">
                <a:solidFill>
                  <a:prstClr val="white"/>
                </a:solidFill>
                <a:latin typeface="Arial" pitchFamily="34" charset="0"/>
                <a:cs typeface="+mn-cs"/>
              </a:rPr>
              <a:t>Katsanos</a:t>
            </a:r>
            <a:r>
              <a:rPr lang="en-GB" sz="1400" i="1" dirty="0">
                <a:solidFill>
                  <a:prstClr val="white"/>
                </a:solidFill>
                <a:latin typeface="Arial" pitchFamily="34" charset="0"/>
                <a:cs typeface="+mn-cs"/>
              </a:rPr>
              <a:t> K, et al. Comparative Efficacy and Safety of Different </a:t>
            </a:r>
            <a:r>
              <a:rPr lang="en-GB" sz="1400" i="1" dirty="0" err="1">
                <a:solidFill>
                  <a:prstClr val="white"/>
                </a:solidFill>
                <a:latin typeface="Arial" pitchFamily="34" charset="0"/>
                <a:cs typeface="+mn-cs"/>
              </a:rPr>
              <a:t>Antiplatelets</a:t>
            </a:r>
            <a:r>
              <a:rPr lang="en-GB" sz="1400" i="1" dirty="0">
                <a:solidFill>
                  <a:prstClr val="white"/>
                </a:solidFill>
                <a:latin typeface="Arial" pitchFamily="34" charset="0"/>
                <a:cs typeface="+mn-cs"/>
              </a:rPr>
              <a:t> in PAD. </a:t>
            </a:r>
            <a:r>
              <a:rPr lang="en-GB" sz="1400" i="1" dirty="0" err="1">
                <a:solidFill>
                  <a:prstClr val="white"/>
                </a:solidFill>
                <a:latin typeface="Arial" pitchFamily="34" charset="0"/>
                <a:cs typeface="+mn-cs"/>
              </a:rPr>
              <a:t>PLoS</a:t>
            </a:r>
            <a:r>
              <a:rPr lang="en-GB" sz="1400" i="1" dirty="0">
                <a:solidFill>
                  <a:prstClr val="white"/>
                </a:solidFill>
                <a:latin typeface="Arial" pitchFamily="34" charset="0"/>
                <a:cs typeface="+mn-cs"/>
              </a:rPr>
              <a:t> One. 2015 Aug</a:t>
            </a:r>
          </a:p>
          <a:p>
            <a:pPr algn="r"/>
            <a:r>
              <a:rPr lang="en-GB" sz="1400" b="0" i="1" u="none" strike="noStrike" baseline="0" dirty="0">
                <a:latin typeface="Arial"/>
              </a:rPr>
              <a:t>.</a:t>
            </a:r>
          </a:p>
        </p:txBody>
      </p:sp>
    </p:spTree>
    <p:extLst>
      <p:ext uri="{BB962C8B-B14F-4D97-AF65-F5344CB8AC3E}">
        <p14:creationId xmlns:p14="http://schemas.microsoft.com/office/powerpoint/2010/main" val="1465621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C000"/>
                </a:solidFill>
              </a:rPr>
              <a:t>Antiplatelets</a:t>
            </a:r>
            <a:r>
              <a:rPr lang="en-GB" dirty="0">
                <a:solidFill>
                  <a:srgbClr val="FFC000"/>
                </a:solidFill>
              </a:rPr>
              <a:t> in PAD</a:t>
            </a:r>
          </a:p>
        </p:txBody>
      </p:sp>
      <p:sp>
        <p:nvSpPr>
          <p:cNvPr id="3" name="Content Placeholder 2"/>
          <p:cNvSpPr>
            <a:spLocks noGrp="1"/>
          </p:cNvSpPr>
          <p:nvPr>
            <p:ph idx="1"/>
          </p:nvPr>
        </p:nvSpPr>
        <p:spPr>
          <a:xfrm>
            <a:off x="899592" y="1412776"/>
            <a:ext cx="7355160" cy="4708525"/>
          </a:xfrm>
        </p:spPr>
        <p:txBody>
          <a:bodyPr/>
          <a:lstStyle/>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Current guidelines</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&amp; Aspirin</a:t>
            </a:r>
          </a:p>
          <a:p>
            <a:pPr marL="650875" indent="-514350">
              <a:lnSpc>
                <a:spcPct val="200000"/>
              </a:lnSpc>
              <a:buFont typeface="+mj-lt"/>
              <a:buAutoNum type="arabicPeriod"/>
            </a:pPr>
            <a:r>
              <a:rPr lang="en-GB" dirty="0" err="1">
                <a:solidFill>
                  <a:srgbClr val="FF0000"/>
                </a:solidFill>
                <a:latin typeface="Arial" panose="020B0604020202020204" pitchFamily="34" charset="0"/>
                <a:cs typeface="Arial" panose="020B0604020202020204" pitchFamily="34" charset="0"/>
              </a:rPr>
              <a:t>Clopidogrel</a:t>
            </a:r>
            <a:r>
              <a:rPr lang="en-GB" dirty="0">
                <a:solidFill>
                  <a:srgbClr val="FF0000"/>
                </a:solidFill>
                <a:latin typeface="Arial" panose="020B0604020202020204" pitchFamily="34" charset="0"/>
                <a:cs typeface="Arial" panose="020B0604020202020204" pitchFamily="34" charset="0"/>
              </a:rPr>
              <a:t> resistance</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Ticagrelor</a:t>
            </a:r>
            <a:r>
              <a:rPr lang="en-GB" dirty="0">
                <a:latin typeface="Arial" panose="020B0604020202020204" pitchFamily="34" charset="0"/>
                <a:cs typeface="Arial" panose="020B0604020202020204" pitchFamily="34" charset="0"/>
              </a:rPr>
              <a:t> data</a:t>
            </a:r>
          </a:p>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NOAC &amp; Aspirin</a:t>
            </a:r>
          </a:p>
        </p:txBody>
      </p:sp>
    </p:spTree>
    <p:extLst>
      <p:ext uri="{BB962C8B-B14F-4D97-AF65-F5344CB8AC3E}">
        <p14:creationId xmlns:p14="http://schemas.microsoft.com/office/powerpoint/2010/main" val="841228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406" t="22024" r="31730" b="9326"/>
          <a:stretch/>
        </p:blipFill>
        <p:spPr bwMode="auto">
          <a:xfrm>
            <a:off x="1389437" y="1124744"/>
            <a:ext cx="6487887" cy="5021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2827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a:solidFill>
                  <a:srgbClr val="FFC000"/>
                </a:solidFill>
              </a:rPr>
              <a:t>High on Treatment Platelet Reactivity (HTPR)</a:t>
            </a:r>
            <a:endParaRPr lang="el-GR" dirty="0">
              <a:solidFill>
                <a:srgbClr val="FFC000"/>
              </a:solidFill>
            </a:endParaRPr>
          </a:p>
        </p:txBody>
      </p:sp>
      <p:sp>
        <p:nvSpPr>
          <p:cNvPr id="3" name="2 - Θέση περιεχομένου"/>
          <p:cNvSpPr>
            <a:spLocks noGrp="1"/>
          </p:cNvSpPr>
          <p:nvPr>
            <p:ph idx="1"/>
          </p:nvPr>
        </p:nvSpPr>
        <p:spPr>
          <a:xfrm>
            <a:off x="457200" y="1816819"/>
            <a:ext cx="8229600" cy="4708525"/>
          </a:xfrm>
        </p:spPr>
        <p:txBody>
          <a:bodyPr/>
          <a:lstStyle/>
          <a:p>
            <a:pPr>
              <a:spcBef>
                <a:spcPts val="976"/>
              </a:spcBef>
              <a:spcAft>
                <a:spcPts val="500"/>
              </a:spcAft>
              <a:buFont typeface="Wingdings" panose="05000000000000000000" pitchFamily="2" charset="2"/>
              <a:buChar char="§"/>
            </a:pPr>
            <a:r>
              <a:rPr lang="en-GB" sz="2400" dirty="0">
                <a:latin typeface="Arial" panose="020B0604020202020204" pitchFamily="34" charset="0"/>
                <a:cs typeface="Arial" panose="020B0604020202020204" pitchFamily="34" charset="0"/>
              </a:rPr>
              <a:t>Patients with </a:t>
            </a:r>
            <a:r>
              <a:rPr lang="en-GB" sz="2400" dirty="0">
                <a:solidFill>
                  <a:srgbClr val="FFFF00"/>
                </a:solidFill>
                <a:latin typeface="Arial" panose="020B0604020202020204" pitchFamily="34" charset="0"/>
                <a:cs typeface="Arial" panose="020B0604020202020204" pitchFamily="34" charset="0"/>
              </a:rPr>
              <a:t>high platelet reactivity despite antiplatelet </a:t>
            </a:r>
            <a:r>
              <a:rPr lang="en-GB" sz="2400" dirty="0">
                <a:latin typeface="Arial" panose="020B0604020202020204" pitchFamily="34" charset="0"/>
                <a:cs typeface="Arial" panose="020B0604020202020204" pitchFamily="34" charset="0"/>
              </a:rPr>
              <a:t>therapy are referred as non-responders and the phenomenon as high on-treatment platelet reactivity</a:t>
            </a:r>
          </a:p>
          <a:p>
            <a:pPr>
              <a:spcBef>
                <a:spcPts val="976"/>
              </a:spcBef>
              <a:spcAft>
                <a:spcPts val="500"/>
              </a:spcAft>
              <a:buFont typeface="Wingdings" panose="05000000000000000000" pitchFamily="2" charset="2"/>
              <a:buChar char="§"/>
            </a:pPr>
            <a:r>
              <a:rPr lang="en-GB" sz="2400" dirty="0">
                <a:latin typeface="Arial" panose="020B0604020202020204" pitchFamily="34" charset="0"/>
                <a:cs typeface="Arial" panose="020B0604020202020204" pitchFamily="34" charset="0"/>
              </a:rPr>
              <a:t>Meta-analyses of &gt;50 studies revealed that HTPR are </a:t>
            </a:r>
            <a:r>
              <a:rPr lang="en-GB" sz="2400" dirty="0">
                <a:solidFill>
                  <a:srgbClr val="FFFF00"/>
                </a:solidFill>
                <a:latin typeface="Arial" panose="020B0604020202020204" pitchFamily="34" charset="0"/>
                <a:cs typeface="Arial" panose="020B0604020202020204" pitchFamily="34" charset="0"/>
              </a:rPr>
              <a:t>significantly associated with MACE (relative risk of 2.09 and 2.8, respectively, for Aspirin and </a:t>
            </a:r>
            <a:r>
              <a:rPr lang="en-GB" sz="2400" dirty="0" err="1">
                <a:solidFill>
                  <a:srgbClr val="FFFF00"/>
                </a:solidFill>
                <a:latin typeface="Arial" panose="020B0604020202020204" pitchFamily="34" charset="0"/>
                <a:cs typeface="Arial" panose="020B0604020202020204" pitchFamily="34" charset="0"/>
              </a:rPr>
              <a:t>Clopidogrel</a:t>
            </a:r>
            <a:r>
              <a:rPr lang="en-GB" sz="2400" dirty="0">
                <a:solidFill>
                  <a:srgbClr val="FFFF00"/>
                </a:solidFill>
                <a:latin typeface="Arial" panose="020B0604020202020204" pitchFamily="34" charset="0"/>
                <a:cs typeface="Arial" panose="020B0604020202020204" pitchFamily="34" charset="0"/>
              </a:rPr>
              <a:t>).</a:t>
            </a:r>
          </a:p>
          <a:p>
            <a:pPr>
              <a:spcBef>
                <a:spcPts val="976"/>
              </a:spcBef>
              <a:spcAft>
                <a:spcPts val="500"/>
              </a:spcAft>
              <a:buFont typeface="Wingdings" panose="05000000000000000000" pitchFamily="2" charset="2"/>
              <a:buChar char="§"/>
            </a:pPr>
            <a:r>
              <a:rPr lang="en-GB" sz="2400" dirty="0">
                <a:latin typeface="Arial" panose="020B0604020202020204" pitchFamily="34" charset="0"/>
                <a:cs typeface="Arial" panose="020B0604020202020204" pitchFamily="34" charset="0"/>
              </a:rPr>
              <a:t>Prevalence of </a:t>
            </a:r>
            <a:r>
              <a:rPr lang="en-GB" sz="2400" dirty="0">
                <a:solidFill>
                  <a:srgbClr val="FFFF00"/>
                </a:solidFill>
                <a:latin typeface="Arial" panose="020B0604020202020204" pitchFamily="34" charset="0"/>
                <a:cs typeface="Arial" panose="020B0604020202020204" pitchFamily="34" charset="0"/>
              </a:rPr>
              <a:t>HTPR for Aspirin in PAD varies 5-40% </a:t>
            </a:r>
            <a:r>
              <a:rPr lang="en-GB" sz="2400" dirty="0">
                <a:latin typeface="Arial" panose="020B0604020202020204" pitchFamily="34" charset="0"/>
                <a:cs typeface="Arial" panose="020B0604020202020204" pitchFamily="34" charset="0"/>
              </a:rPr>
              <a:t>among different studies based on various assays</a:t>
            </a:r>
          </a:p>
          <a:p>
            <a:pPr>
              <a:spcBef>
                <a:spcPts val="976"/>
              </a:spcBef>
              <a:spcAft>
                <a:spcPts val="500"/>
              </a:spcAft>
              <a:buFont typeface="Wingdings" panose="05000000000000000000" pitchFamily="2" charset="2"/>
              <a:buChar char="§"/>
            </a:pPr>
            <a:r>
              <a:rPr lang="en-GB" sz="2400" dirty="0">
                <a:latin typeface="Arial" panose="020B0604020202020204" pitchFamily="34" charset="0"/>
                <a:cs typeface="Arial" panose="020B0604020202020204" pitchFamily="34" charset="0"/>
              </a:rPr>
              <a:t>Prevalence of </a:t>
            </a:r>
            <a:r>
              <a:rPr lang="en-GB" sz="2400" dirty="0">
                <a:solidFill>
                  <a:srgbClr val="FFFF00"/>
                </a:solidFill>
                <a:latin typeface="Arial" panose="020B0604020202020204" pitchFamily="34" charset="0"/>
                <a:cs typeface="Arial" panose="020B0604020202020204" pitchFamily="34" charset="0"/>
              </a:rPr>
              <a:t>HTPR in PAD patients on </a:t>
            </a:r>
            <a:r>
              <a:rPr lang="en-GB" sz="2400" dirty="0" err="1">
                <a:solidFill>
                  <a:srgbClr val="FFFF00"/>
                </a:solidFill>
                <a:latin typeface="Arial" panose="020B0604020202020204" pitchFamily="34" charset="0"/>
                <a:cs typeface="Arial" panose="020B0604020202020204" pitchFamily="34" charset="0"/>
              </a:rPr>
              <a:t>clopidogrel</a:t>
            </a:r>
            <a:r>
              <a:rPr lang="en-GB" sz="2400" dirty="0">
                <a:solidFill>
                  <a:srgbClr val="FFFF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therapy has been documented to be </a:t>
            </a:r>
            <a:r>
              <a:rPr lang="en-GB" sz="2400" dirty="0">
                <a:solidFill>
                  <a:srgbClr val="FFFF00"/>
                </a:solidFill>
                <a:latin typeface="Arial" panose="020B0604020202020204" pitchFamily="34" charset="0"/>
                <a:cs typeface="Arial" panose="020B0604020202020204" pitchFamily="34" charset="0"/>
              </a:rPr>
              <a:t>up to 50%</a:t>
            </a:r>
          </a:p>
          <a:p>
            <a:pPr>
              <a:spcBef>
                <a:spcPts val="976"/>
              </a:spcBef>
              <a:spcAft>
                <a:spcPts val="500"/>
              </a:spcAft>
              <a:buFont typeface="Wingdings" panose="05000000000000000000" pitchFamily="2" charset="2"/>
              <a:buChar char="§"/>
            </a:pPr>
            <a:endParaRPr lang="el-GR" sz="2400" dirty="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C000"/>
                </a:solidFill>
              </a:rPr>
              <a:t>HTPR coronary summary</a:t>
            </a:r>
            <a:endParaRPr lang="el-GR" dirty="0">
              <a:solidFill>
                <a:srgbClr val="FFC000"/>
              </a:solidFill>
            </a:endParaRPr>
          </a:p>
        </p:txBody>
      </p:sp>
      <p:sp>
        <p:nvSpPr>
          <p:cNvPr id="3" name="2 - Θέση περιεχομένου"/>
          <p:cNvSpPr>
            <a:spLocks noGrp="1"/>
          </p:cNvSpPr>
          <p:nvPr>
            <p:ph idx="1"/>
          </p:nvPr>
        </p:nvSpPr>
        <p:spPr/>
        <p:txBody>
          <a:bodyPr/>
          <a:lstStyle/>
          <a:p>
            <a:pPr marL="650875" indent="-514350">
              <a:buFont typeface="+mj-lt"/>
              <a:buAutoNum type="arabicPeriod"/>
            </a:pPr>
            <a:r>
              <a:rPr lang="en-US" dirty="0">
                <a:latin typeface="Arial" pitchFamily="34" charset="0"/>
                <a:cs typeface="Arial" pitchFamily="34" charset="0"/>
              </a:rPr>
              <a:t>HTPR strong independent predictor of thrombotic events – especially stent thrombosis post PCI</a:t>
            </a:r>
          </a:p>
          <a:p>
            <a:pPr marL="650875" indent="-514350">
              <a:buFont typeface="+mj-lt"/>
              <a:buAutoNum type="arabicPeriod"/>
            </a:pPr>
            <a:r>
              <a:rPr lang="en-US" dirty="0">
                <a:solidFill>
                  <a:srgbClr val="FFFF00"/>
                </a:solidFill>
                <a:latin typeface="Arial" pitchFamily="34" charset="0"/>
                <a:cs typeface="Arial" pitchFamily="34" charset="0"/>
              </a:rPr>
              <a:t>Stronger association in ACS – less so in stable angina</a:t>
            </a:r>
          </a:p>
          <a:p>
            <a:pPr marL="650875" indent="-514350">
              <a:buFont typeface="+mj-lt"/>
              <a:buAutoNum type="arabicPeriod"/>
            </a:pPr>
            <a:r>
              <a:rPr lang="en-US" dirty="0">
                <a:latin typeface="Arial" pitchFamily="34" charset="0"/>
                <a:cs typeface="Arial" pitchFamily="34" charset="0"/>
              </a:rPr>
              <a:t>Patients with CYP2C19 loss-of-function alleles at higher risk for coronary stent thrombosis</a:t>
            </a:r>
          </a:p>
          <a:p>
            <a:pPr marL="650875" indent="-514350">
              <a:buFont typeface="+mj-lt"/>
              <a:buAutoNum type="arabicPeriod"/>
            </a:pPr>
            <a:r>
              <a:rPr lang="en-US" dirty="0">
                <a:solidFill>
                  <a:srgbClr val="FFFF00"/>
                </a:solidFill>
                <a:latin typeface="Arial" pitchFamily="34" charset="0"/>
                <a:cs typeface="Arial" pitchFamily="34" charset="0"/>
              </a:rPr>
              <a:t>Platelet function testing not recommended in patients without revascularization</a:t>
            </a:r>
          </a:p>
          <a:p>
            <a:pPr marL="650875" indent="-514350">
              <a:buFont typeface="+mj-lt"/>
              <a:buAutoNum type="arabicPeriod"/>
            </a:pPr>
            <a:endParaRPr lang="el-GR" dirty="0">
              <a:latin typeface="Arial" pitchFamily="34" charset="0"/>
              <a:cs typeface="Arial" pitchFamily="34" charset="0"/>
            </a:endParaRPr>
          </a:p>
        </p:txBody>
      </p:sp>
      <p:sp>
        <p:nvSpPr>
          <p:cNvPr id="4" name="3 - TextBox"/>
          <p:cNvSpPr txBox="1"/>
          <p:nvPr/>
        </p:nvSpPr>
        <p:spPr>
          <a:xfrm>
            <a:off x="1043608" y="6258798"/>
            <a:ext cx="7560840" cy="338554"/>
          </a:xfrm>
          <a:prstGeom prst="rect">
            <a:avLst/>
          </a:prstGeom>
          <a:noFill/>
        </p:spPr>
        <p:txBody>
          <a:bodyPr wrap="square" rtlCol="0">
            <a:spAutoFit/>
          </a:bodyPr>
          <a:lstStyle/>
          <a:p>
            <a:pPr algn="r"/>
            <a:r>
              <a:rPr lang="en-US" sz="1600" i="1" dirty="0" err="1">
                <a:latin typeface="Arial" pitchFamily="34" charset="0"/>
                <a:cs typeface="Arial" pitchFamily="34" charset="0"/>
              </a:rPr>
              <a:t>Aradi</a:t>
            </a:r>
            <a:r>
              <a:rPr lang="en-US" sz="1600" i="1" dirty="0">
                <a:latin typeface="Arial" pitchFamily="34" charset="0"/>
                <a:cs typeface="Arial" pitchFamily="34" charset="0"/>
              </a:rPr>
              <a:t> D, et al. Expert position document. </a:t>
            </a:r>
            <a:r>
              <a:rPr lang="en-US" sz="1600" i="1" dirty="0" err="1">
                <a:latin typeface="Arial" pitchFamily="34" charset="0"/>
                <a:cs typeface="Arial" pitchFamily="34" charset="0"/>
              </a:rPr>
              <a:t>Eur</a:t>
            </a:r>
            <a:r>
              <a:rPr lang="en-US" sz="1600" i="1" dirty="0">
                <a:latin typeface="Arial" pitchFamily="34" charset="0"/>
                <a:cs typeface="Arial" pitchFamily="34" charset="0"/>
              </a:rPr>
              <a:t> Heart J Sep 2013</a:t>
            </a:r>
            <a:endParaRPr lang="el-GR" sz="1600" i="1"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C000"/>
                </a:solidFill>
              </a:rPr>
              <a:t>HTPR assays</a:t>
            </a:r>
            <a:endParaRPr lang="el-GR" dirty="0">
              <a:solidFill>
                <a:srgbClr val="FFC000"/>
              </a:solidFill>
            </a:endParaRPr>
          </a:p>
        </p:txBody>
      </p:sp>
      <p:pic>
        <p:nvPicPr>
          <p:cNvPr id="96258" name="Picture 2"/>
          <p:cNvPicPr>
            <a:picLocks noChangeAspect="1" noChangeArrowheads="1"/>
          </p:cNvPicPr>
          <p:nvPr/>
        </p:nvPicPr>
        <p:blipFill>
          <a:blip r:embed="rId2"/>
          <a:srcRect l="19881" t="39633" r="30507" b="18367"/>
          <a:stretch>
            <a:fillRect/>
          </a:stretch>
        </p:blipFill>
        <p:spPr bwMode="auto">
          <a:xfrm>
            <a:off x="179512" y="1484784"/>
            <a:ext cx="8749480" cy="4166419"/>
          </a:xfrm>
          <a:prstGeom prst="rect">
            <a:avLst/>
          </a:prstGeom>
          <a:noFill/>
          <a:ln w="9525">
            <a:noFill/>
            <a:miter lim="800000"/>
            <a:headEnd/>
            <a:tailEnd/>
          </a:ln>
        </p:spPr>
      </p:pic>
      <p:sp>
        <p:nvSpPr>
          <p:cNvPr id="4" name="3 - TextBox"/>
          <p:cNvSpPr txBox="1"/>
          <p:nvPr/>
        </p:nvSpPr>
        <p:spPr>
          <a:xfrm>
            <a:off x="1043608" y="6258798"/>
            <a:ext cx="7560840" cy="338554"/>
          </a:xfrm>
          <a:prstGeom prst="rect">
            <a:avLst/>
          </a:prstGeom>
          <a:noFill/>
        </p:spPr>
        <p:txBody>
          <a:bodyPr wrap="square" rtlCol="0">
            <a:spAutoFit/>
          </a:bodyPr>
          <a:lstStyle/>
          <a:p>
            <a:pPr algn="r"/>
            <a:r>
              <a:rPr lang="en-US" sz="1600" i="1" dirty="0" err="1">
                <a:latin typeface="Arial" pitchFamily="34" charset="0"/>
                <a:cs typeface="Arial" pitchFamily="34" charset="0"/>
              </a:rPr>
              <a:t>Aradi</a:t>
            </a:r>
            <a:r>
              <a:rPr lang="en-US" sz="1600" i="1" dirty="0">
                <a:latin typeface="Arial" pitchFamily="34" charset="0"/>
                <a:cs typeface="Arial" pitchFamily="34" charset="0"/>
              </a:rPr>
              <a:t> D, et al. Expert position document. </a:t>
            </a:r>
            <a:r>
              <a:rPr lang="en-US" sz="1600" i="1" dirty="0" err="1">
                <a:latin typeface="Arial" pitchFamily="34" charset="0"/>
                <a:cs typeface="Arial" pitchFamily="34" charset="0"/>
              </a:rPr>
              <a:t>Eur</a:t>
            </a:r>
            <a:r>
              <a:rPr lang="en-US" sz="1600" i="1" dirty="0">
                <a:latin typeface="Arial" pitchFamily="34" charset="0"/>
                <a:cs typeface="Arial" pitchFamily="34" charset="0"/>
              </a:rPr>
              <a:t> Heart J Sep 2013</a:t>
            </a:r>
            <a:endParaRPr lang="el-GR" sz="1600" i="1"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968" t="19048" r="23809" b="4762"/>
          <a:stretch/>
        </p:blipFill>
        <p:spPr bwMode="auto">
          <a:xfrm>
            <a:off x="733074" y="404664"/>
            <a:ext cx="7655350"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530349" y="6297030"/>
            <a:ext cx="6074099" cy="338554"/>
          </a:xfrm>
          <a:prstGeom prst="rect">
            <a:avLst/>
          </a:prstGeom>
          <a:noFill/>
        </p:spPr>
        <p:txBody>
          <a:bodyPr wrap="none" rtlCol="0">
            <a:spAutoFit/>
          </a:bodyPr>
          <a:lstStyle/>
          <a:p>
            <a:r>
              <a:rPr lang="en-GB" sz="1600" i="1" dirty="0" err="1">
                <a:latin typeface="Arial" panose="020B0604020202020204" pitchFamily="34" charset="0"/>
                <a:cs typeface="Arial" panose="020B0604020202020204" pitchFamily="34" charset="0"/>
              </a:rPr>
              <a:t>Guirgis</a:t>
            </a:r>
            <a:r>
              <a:rPr lang="en-GB" sz="1600" i="1" dirty="0">
                <a:latin typeface="Arial" panose="020B0604020202020204" pitchFamily="34" charset="0"/>
                <a:cs typeface="Arial" panose="020B0604020202020204" pitchFamily="34" charset="0"/>
              </a:rPr>
              <a:t> M, JVS 2016 - http://dx.doi.org/10.1016/j.jvs.2017.07.065</a:t>
            </a:r>
          </a:p>
        </p:txBody>
      </p:sp>
    </p:spTree>
    <p:extLst>
      <p:ext uri="{BB962C8B-B14F-4D97-AF65-F5344CB8AC3E}">
        <p14:creationId xmlns:p14="http://schemas.microsoft.com/office/powerpoint/2010/main" val="332643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2"/>
          <a:srcRect l="19881" t="17934" r="17513" b="33333"/>
          <a:stretch>
            <a:fillRect/>
          </a:stretch>
        </p:blipFill>
        <p:spPr bwMode="auto">
          <a:xfrm>
            <a:off x="458483" y="116632"/>
            <a:ext cx="5904656" cy="2585411"/>
          </a:xfrm>
          <a:prstGeom prst="rect">
            <a:avLst/>
          </a:prstGeom>
          <a:noFill/>
          <a:ln w="9525">
            <a:noFill/>
            <a:miter lim="800000"/>
            <a:headEnd/>
            <a:tailEnd/>
          </a:ln>
        </p:spPr>
      </p:pic>
      <p:pic>
        <p:nvPicPr>
          <p:cNvPr id="3" name="Picture 2"/>
          <p:cNvPicPr>
            <a:picLocks noChangeAspect="1" noChangeArrowheads="1"/>
          </p:cNvPicPr>
          <p:nvPr/>
        </p:nvPicPr>
        <p:blipFill>
          <a:blip r:embed="rId3"/>
          <a:srcRect l="56106" t="17934" r="22632" b="7167"/>
          <a:stretch>
            <a:fillRect/>
          </a:stretch>
        </p:blipFill>
        <p:spPr bwMode="auto">
          <a:xfrm>
            <a:off x="6435147" y="1008112"/>
            <a:ext cx="2457333" cy="4869160"/>
          </a:xfrm>
          <a:prstGeom prst="rect">
            <a:avLst/>
          </a:prstGeom>
          <a:noFill/>
          <a:ln w="9525">
            <a:noFill/>
            <a:miter lim="800000"/>
            <a:headEnd/>
            <a:tailEnd/>
          </a:ln>
        </p:spPr>
      </p:pic>
      <p:pic>
        <p:nvPicPr>
          <p:cNvPr id="98307" name="Picture 3"/>
          <p:cNvPicPr>
            <a:picLocks noChangeAspect="1" noChangeArrowheads="1"/>
          </p:cNvPicPr>
          <p:nvPr/>
        </p:nvPicPr>
        <p:blipFill>
          <a:blip r:embed="rId4"/>
          <a:srcRect l="19488" t="13034" r="22238" b="6467"/>
          <a:stretch>
            <a:fillRect/>
          </a:stretch>
        </p:blipFill>
        <p:spPr bwMode="auto">
          <a:xfrm>
            <a:off x="1178563" y="2780928"/>
            <a:ext cx="5184576" cy="4028556"/>
          </a:xfrm>
          <a:prstGeom prst="rect">
            <a:avLst/>
          </a:prstGeom>
          <a:noFill/>
          <a:ln w="9525">
            <a:noFill/>
            <a:miter lim="800000"/>
            <a:headEnd/>
            <a:tailEnd/>
          </a:ln>
        </p:spPr>
      </p:pic>
      <p:sp>
        <p:nvSpPr>
          <p:cNvPr id="5" name="4 - TextBox"/>
          <p:cNvSpPr txBox="1"/>
          <p:nvPr/>
        </p:nvSpPr>
        <p:spPr>
          <a:xfrm>
            <a:off x="6876256" y="6063679"/>
            <a:ext cx="1529586" cy="461665"/>
          </a:xfrm>
          <a:prstGeom prst="rect">
            <a:avLst/>
          </a:prstGeom>
          <a:noFill/>
        </p:spPr>
        <p:txBody>
          <a:bodyPr wrap="none" rtlCol="0">
            <a:spAutoFit/>
          </a:bodyPr>
          <a:lstStyle/>
          <a:p>
            <a:r>
              <a:rPr lang="en-US" sz="2400" b="1" dirty="0">
                <a:solidFill>
                  <a:srgbClr val="FF0000"/>
                </a:solidFill>
                <a:latin typeface="Arial" pitchFamily="34" charset="0"/>
                <a:cs typeface="Arial" pitchFamily="34" charset="0"/>
              </a:rPr>
              <a:t>PRU&gt;234</a:t>
            </a:r>
            <a:endParaRPr lang="el-GR" sz="2400" b="1" dirty="0">
              <a:solidFill>
                <a:srgbClr val="FF0000"/>
              </a:solidFill>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0" dirty="0">
                <a:solidFill>
                  <a:srgbClr val="FFC000"/>
                </a:solidFill>
              </a:rPr>
              <a:t>CYP2C19 loss of function alleles</a:t>
            </a:r>
            <a:endParaRPr lang="en-GB" dirty="0">
              <a:solidFill>
                <a:srgbClr val="FFC00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01" t="44793" r="23865" b="13281"/>
          <a:stretch/>
        </p:blipFill>
        <p:spPr bwMode="auto">
          <a:xfrm>
            <a:off x="381412" y="1412776"/>
            <a:ext cx="8439060" cy="3702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413" y="5258942"/>
            <a:ext cx="8439060" cy="923330"/>
          </a:xfrm>
          <a:prstGeom prst="rect">
            <a:avLst/>
          </a:prstGeom>
          <a:noFill/>
        </p:spPr>
        <p:txBody>
          <a:bodyPr wrap="square" rtlCol="0">
            <a:spAutoFit/>
          </a:bodyPr>
          <a:lstStyle/>
          <a:p>
            <a:pPr algn="ctr"/>
            <a:r>
              <a:rPr lang="en-GB" i="1" dirty="0">
                <a:latin typeface="Arial" panose="020B0604020202020204" pitchFamily="34" charset="0"/>
                <a:cs typeface="Arial" panose="020B0604020202020204" pitchFamily="34" charset="0"/>
              </a:rPr>
              <a:t>50 endovascular procedures tested for CYP2C19 LOF</a:t>
            </a:r>
          </a:p>
          <a:p>
            <a:pPr algn="ctr"/>
            <a:r>
              <a:rPr lang="en-GB" i="1" dirty="0">
                <a:solidFill>
                  <a:srgbClr val="FFFF00"/>
                </a:solidFill>
                <a:latin typeface="Arial" panose="020B0604020202020204" pitchFamily="34" charset="0"/>
                <a:cs typeface="Arial" panose="020B0604020202020204" pitchFamily="34" charset="0"/>
              </a:rPr>
              <a:t>CYP2C19 genotypic classification (adjusted hazard ratio, 2.688; 95% confidence interval, 1.366-5.288; P =0.004) independent risk factor for ischemic events</a:t>
            </a:r>
          </a:p>
        </p:txBody>
      </p:sp>
      <p:sp>
        <p:nvSpPr>
          <p:cNvPr id="5" name="Rounded Rectangle 4"/>
          <p:cNvSpPr/>
          <p:nvPr/>
        </p:nvSpPr>
        <p:spPr>
          <a:xfrm>
            <a:off x="3563888" y="2450630"/>
            <a:ext cx="3456384" cy="432048"/>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5686407" y="6330806"/>
            <a:ext cx="3062057" cy="338554"/>
          </a:xfrm>
          <a:prstGeom prst="rect">
            <a:avLst/>
          </a:prstGeom>
          <a:noFill/>
        </p:spPr>
        <p:txBody>
          <a:bodyPr wrap="none" rtlCol="0">
            <a:spAutoFit/>
          </a:bodyPr>
          <a:lstStyle/>
          <a:p>
            <a:pPr algn="r"/>
            <a:r>
              <a:rPr lang="en-GB" sz="1600" i="1" dirty="0" err="1">
                <a:latin typeface="Arial" panose="020B0604020202020204" pitchFamily="34" charset="0"/>
                <a:cs typeface="Arial" panose="020B0604020202020204" pitchFamily="34" charset="0"/>
              </a:rPr>
              <a:t>Guo</a:t>
            </a:r>
            <a:r>
              <a:rPr lang="en-GB" sz="1600" i="1" dirty="0">
                <a:latin typeface="Arial" panose="020B0604020202020204" pitchFamily="34" charset="0"/>
                <a:cs typeface="Arial" panose="020B0604020202020204" pitchFamily="34" charset="0"/>
              </a:rPr>
              <a:t> B, et al. JVS October 2014</a:t>
            </a:r>
          </a:p>
        </p:txBody>
      </p:sp>
    </p:spTree>
    <p:extLst>
      <p:ext uri="{BB962C8B-B14F-4D97-AF65-F5344CB8AC3E}">
        <p14:creationId xmlns:p14="http://schemas.microsoft.com/office/powerpoint/2010/main" val="2353557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C000"/>
                </a:solidFill>
              </a:rPr>
              <a:t>P2Y12 inhibitors</a:t>
            </a:r>
            <a:endParaRPr lang="el-GR" dirty="0">
              <a:solidFill>
                <a:srgbClr val="FFC000"/>
              </a:solidFill>
            </a:endParaRPr>
          </a:p>
        </p:txBody>
      </p:sp>
      <p:pic>
        <p:nvPicPr>
          <p:cNvPr id="97282" name="Picture 2"/>
          <p:cNvPicPr>
            <a:picLocks noChangeAspect="1" noChangeArrowheads="1"/>
          </p:cNvPicPr>
          <p:nvPr/>
        </p:nvPicPr>
        <p:blipFill>
          <a:blip r:embed="rId2"/>
          <a:srcRect l="13581" t="34033" r="24601" b="31667"/>
          <a:stretch>
            <a:fillRect/>
          </a:stretch>
        </p:blipFill>
        <p:spPr bwMode="auto">
          <a:xfrm>
            <a:off x="179512" y="2060848"/>
            <a:ext cx="8712968" cy="2719334"/>
          </a:xfrm>
          <a:prstGeom prst="rect">
            <a:avLst/>
          </a:prstGeom>
          <a:noFill/>
          <a:ln w="9525">
            <a:noFill/>
            <a:miter lim="800000"/>
            <a:headEnd/>
            <a:tailEnd/>
          </a:ln>
        </p:spPr>
      </p:pic>
      <p:sp>
        <p:nvSpPr>
          <p:cNvPr id="4" name="3 - TextBox"/>
          <p:cNvSpPr txBox="1"/>
          <p:nvPr/>
        </p:nvSpPr>
        <p:spPr>
          <a:xfrm>
            <a:off x="1043608" y="6258798"/>
            <a:ext cx="7560840" cy="338554"/>
          </a:xfrm>
          <a:prstGeom prst="rect">
            <a:avLst/>
          </a:prstGeom>
          <a:noFill/>
        </p:spPr>
        <p:txBody>
          <a:bodyPr wrap="square" rtlCol="0">
            <a:spAutoFit/>
          </a:bodyPr>
          <a:lstStyle/>
          <a:p>
            <a:pPr algn="r"/>
            <a:r>
              <a:rPr lang="en-US" sz="1600" i="1" dirty="0" err="1">
                <a:latin typeface="Arial" pitchFamily="34" charset="0"/>
                <a:cs typeface="Arial" pitchFamily="34" charset="0"/>
              </a:rPr>
              <a:t>Aradi</a:t>
            </a:r>
            <a:r>
              <a:rPr lang="en-US" sz="1600" i="1" dirty="0">
                <a:latin typeface="Arial" pitchFamily="34" charset="0"/>
                <a:cs typeface="Arial" pitchFamily="34" charset="0"/>
              </a:rPr>
              <a:t> D, et al. Expert position document. </a:t>
            </a:r>
            <a:r>
              <a:rPr lang="en-US" sz="1600" i="1" dirty="0" err="1">
                <a:latin typeface="Arial" pitchFamily="34" charset="0"/>
                <a:cs typeface="Arial" pitchFamily="34" charset="0"/>
              </a:rPr>
              <a:t>Eur</a:t>
            </a:r>
            <a:r>
              <a:rPr lang="en-US" sz="1600" i="1" dirty="0">
                <a:latin typeface="Arial" pitchFamily="34" charset="0"/>
                <a:cs typeface="Arial" pitchFamily="34" charset="0"/>
              </a:rPr>
              <a:t> Heart J Sep 2013</a:t>
            </a:r>
            <a:endParaRPr lang="el-GR" sz="1600" i="1" dirty="0">
              <a:latin typeface="Arial" pitchFamily="34" charset="0"/>
              <a:cs typeface="Arial" pitchFamily="34" charset="0"/>
            </a:endParaRPr>
          </a:p>
        </p:txBody>
      </p:sp>
      <p:sp>
        <p:nvSpPr>
          <p:cNvPr id="3" name="TextBox 2"/>
          <p:cNvSpPr txBox="1"/>
          <p:nvPr/>
        </p:nvSpPr>
        <p:spPr>
          <a:xfrm>
            <a:off x="1115616" y="5157192"/>
            <a:ext cx="6912768" cy="707886"/>
          </a:xfrm>
          <a:prstGeom prst="rect">
            <a:avLst/>
          </a:prstGeom>
          <a:noFill/>
        </p:spPr>
        <p:txBody>
          <a:bodyPr wrap="square" rtlCol="0">
            <a:spAutoFit/>
          </a:bodyPr>
          <a:lstStyle/>
          <a:p>
            <a:pPr algn="ctr"/>
            <a:r>
              <a:rPr lang="en-GB" sz="2000" i="1" dirty="0" err="1">
                <a:solidFill>
                  <a:srgbClr val="FFFF00"/>
                </a:solidFill>
                <a:latin typeface="Arial" panose="020B0604020202020204" pitchFamily="34" charset="0"/>
                <a:cs typeface="Arial" panose="020B0604020202020204" pitchFamily="34" charset="0"/>
              </a:rPr>
              <a:t>Clopidogrel</a:t>
            </a:r>
            <a:r>
              <a:rPr lang="en-GB" sz="2000" i="1" dirty="0">
                <a:solidFill>
                  <a:srgbClr val="FFFF00"/>
                </a:solidFill>
                <a:latin typeface="Arial" panose="020B0604020202020204" pitchFamily="34" charset="0"/>
                <a:cs typeface="Arial" panose="020B0604020202020204" pitchFamily="34" charset="0"/>
              </a:rPr>
              <a:t> is the only P2Y12 inhibitor with Food and Drug Association (FDA) approval for PAD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C000"/>
                </a:solidFill>
              </a:rPr>
              <a:t>P2Y12 inhibitors</a:t>
            </a:r>
            <a:endParaRPr lang="el-GR" dirty="0">
              <a:solidFill>
                <a:srgbClr val="FFC000"/>
              </a:solidFill>
            </a:endParaRPr>
          </a:p>
        </p:txBody>
      </p:sp>
      <p:sp>
        <p:nvSpPr>
          <p:cNvPr id="4" name="3 - TextBox"/>
          <p:cNvSpPr txBox="1"/>
          <p:nvPr/>
        </p:nvSpPr>
        <p:spPr>
          <a:xfrm>
            <a:off x="1043608" y="6258798"/>
            <a:ext cx="7992888" cy="584775"/>
          </a:xfrm>
          <a:prstGeom prst="rect">
            <a:avLst/>
          </a:prstGeom>
          <a:noFill/>
        </p:spPr>
        <p:txBody>
          <a:bodyPr wrap="square" rtlCol="0">
            <a:spAutoFit/>
          </a:bodyPr>
          <a:lstStyle/>
          <a:p>
            <a:pPr algn="r"/>
            <a:r>
              <a:rPr lang="en-US" sz="1600" i="1" dirty="0" err="1">
                <a:latin typeface="Arial" pitchFamily="34" charset="0"/>
                <a:cs typeface="Arial" pitchFamily="34" charset="0"/>
              </a:rPr>
              <a:t>Spiliopoulos</a:t>
            </a:r>
            <a:r>
              <a:rPr lang="en-US" sz="1600" i="1" dirty="0">
                <a:latin typeface="Arial" pitchFamily="34" charset="0"/>
                <a:cs typeface="Arial" pitchFamily="34" charset="0"/>
              </a:rPr>
              <a:t> S, et al. High on-treatment platelet reactivity in peripheral endovascular procedures. </a:t>
            </a:r>
            <a:r>
              <a:rPr lang="en-US" sz="1600" i="1" dirty="0" err="1">
                <a:latin typeface="Arial" pitchFamily="34" charset="0"/>
                <a:cs typeface="Arial" pitchFamily="34" charset="0"/>
              </a:rPr>
              <a:t>Cardiovasc</a:t>
            </a:r>
            <a:r>
              <a:rPr lang="en-US" sz="1600" i="1" dirty="0">
                <a:latin typeface="Arial" pitchFamily="34" charset="0"/>
                <a:cs typeface="Arial" pitchFamily="34" charset="0"/>
              </a:rPr>
              <a:t> </a:t>
            </a:r>
            <a:r>
              <a:rPr lang="en-US" sz="1600" i="1" dirty="0" err="1">
                <a:latin typeface="Arial" pitchFamily="34" charset="0"/>
                <a:cs typeface="Arial" pitchFamily="34" charset="0"/>
              </a:rPr>
              <a:t>Intervent</a:t>
            </a:r>
            <a:r>
              <a:rPr lang="en-US" sz="1600" i="1" dirty="0">
                <a:latin typeface="Arial" pitchFamily="34" charset="0"/>
                <a:cs typeface="Arial" pitchFamily="34" charset="0"/>
              </a:rPr>
              <a:t> </a:t>
            </a:r>
            <a:r>
              <a:rPr lang="en-US" sz="1600" i="1" dirty="0" err="1">
                <a:latin typeface="Arial" pitchFamily="34" charset="0"/>
                <a:cs typeface="Arial" pitchFamily="34" charset="0"/>
              </a:rPr>
              <a:t>Radiol</a:t>
            </a:r>
            <a:r>
              <a:rPr lang="en-US" sz="1600" i="1" dirty="0">
                <a:latin typeface="Arial" pitchFamily="34" charset="0"/>
                <a:cs typeface="Arial" pitchFamily="34" charset="0"/>
              </a:rPr>
              <a:t>. 2014 </a:t>
            </a:r>
          </a:p>
        </p:txBody>
      </p:sp>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3043" t="24855" r="6575" b="35787"/>
          <a:stretch/>
        </p:blipFill>
        <p:spPr bwMode="auto">
          <a:xfrm>
            <a:off x="121096" y="1981200"/>
            <a:ext cx="8915400" cy="2802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51520" y="5157192"/>
            <a:ext cx="8537885" cy="1200329"/>
          </a:xfrm>
          <a:prstGeom prst="rect">
            <a:avLst/>
          </a:prstGeom>
          <a:noFill/>
        </p:spPr>
        <p:txBody>
          <a:bodyPr wrap="square" rtlCol="0">
            <a:spAutoFit/>
          </a:bodyPr>
          <a:lstStyle/>
          <a:p>
            <a:pPr algn="ctr"/>
            <a:r>
              <a:rPr lang="en-GB" sz="2400" i="1" dirty="0">
                <a:solidFill>
                  <a:srgbClr val="FFFF00"/>
                </a:solidFill>
                <a:latin typeface="Arial" panose="020B0604020202020204" pitchFamily="34" charset="0"/>
                <a:cs typeface="Arial" panose="020B0604020202020204" pitchFamily="34" charset="0"/>
              </a:rPr>
              <a:t>Correlated with increased bleeding events</a:t>
            </a:r>
          </a:p>
          <a:p>
            <a:pPr algn="ctr"/>
            <a:r>
              <a:rPr lang="en-GB" sz="2400" i="1" dirty="0">
                <a:solidFill>
                  <a:srgbClr val="FFFF00"/>
                </a:solidFill>
                <a:latin typeface="Arial" panose="020B0604020202020204" pitchFamily="34" charset="0"/>
                <a:cs typeface="Arial" panose="020B0604020202020204" pitchFamily="34" charset="0"/>
              </a:rPr>
              <a:t>including life-threatening haemorrhage</a:t>
            </a:r>
          </a:p>
          <a:p>
            <a:pPr algn="ctr"/>
            <a:endParaRPr lang="en-GB" sz="2400" i="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1391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56" t="17659" r="20240" b="32738"/>
          <a:stretch/>
        </p:blipFill>
        <p:spPr bwMode="auto">
          <a:xfrm>
            <a:off x="1259632" y="150793"/>
            <a:ext cx="6732240" cy="3134191"/>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4" name="Picture 2" descr="C:\Users\User\Desktop\Data 1.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4394" y="3356992"/>
            <a:ext cx="3657646" cy="33123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4824536" y="3645024"/>
            <a:ext cx="392392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en-GB" altLang="en-US" sz="2400" dirty="0">
                <a:solidFill>
                  <a:srgbClr val="FFFFFF"/>
                </a:solidFill>
                <a:latin typeface="Arial" pitchFamily="34" charset="0"/>
                <a:cs typeface="Arial" pitchFamily="34" charset="0"/>
              </a:rPr>
              <a:t>    Mean PRU </a:t>
            </a:r>
            <a:r>
              <a:rPr lang="en-GB" altLang="en-US" sz="2400" dirty="0" err="1">
                <a:solidFill>
                  <a:srgbClr val="0070C0"/>
                </a:solidFill>
                <a:latin typeface="Arial" pitchFamily="34" charset="0"/>
                <a:cs typeface="Arial" pitchFamily="34" charset="0"/>
              </a:rPr>
              <a:t>Clopidogrel</a:t>
            </a:r>
            <a:r>
              <a:rPr lang="en-US" altLang="en-US" sz="2400" dirty="0">
                <a:solidFill>
                  <a:srgbClr val="0070C0"/>
                </a:solidFill>
                <a:latin typeface="Arial" pitchFamily="34" charset="0"/>
                <a:cs typeface="Arial" pitchFamily="34" charset="0"/>
              </a:rPr>
              <a:t> </a:t>
            </a:r>
            <a:r>
              <a:rPr lang="en-GB" altLang="en-US" sz="2400" b="1" dirty="0">
                <a:solidFill>
                  <a:srgbClr val="0070C0"/>
                </a:solidFill>
                <a:latin typeface="Arial" pitchFamily="34" charset="0"/>
                <a:cs typeface="Arial" pitchFamily="34" charset="0"/>
              </a:rPr>
              <a:t>308.4 ± 41.8</a:t>
            </a:r>
            <a:r>
              <a:rPr lang="en-GB" altLang="en-US" sz="2400" dirty="0">
                <a:solidFill>
                  <a:srgbClr val="0070C0"/>
                </a:solidFill>
                <a:latin typeface="Arial" pitchFamily="34" charset="0"/>
                <a:cs typeface="Arial" pitchFamily="34" charset="0"/>
              </a:rPr>
              <a:t> (257-422)</a:t>
            </a:r>
          </a:p>
          <a:p>
            <a:pPr eaLnBrk="1" hangingPunct="1">
              <a:spcBef>
                <a:spcPct val="0"/>
              </a:spcBef>
              <a:buNone/>
            </a:pPr>
            <a:r>
              <a:rPr lang="en-GB" altLang="en-US" sz="2400" dirty="0">
                <a:solidFill>
                  <a:srgbClr val="FFFFFF"/>
                </a:solidFill>
                <a:latin typeface="Arial" pitchFamily="34" charset="0"/>
                <a:cs typeface="Arial" pitchFamily="34" charset="0"/>
              </a:rPr>
              <a:t>    </a:t>
            </a:r>
          </a:p>
          <a:p>
            <a:pPr eaLnBrk="1" hangingPunct="1">
              <a:spcBef>
                <a:spcPct val="0"/>
              </a:spcBef>
              <a:buNone/>
            </a:pPr>
            <a:r>
              <a:rPr lang="en-GB" altLang="en-US" sz="2400" dirty="0">
                <a:solidFill>
                  <a:srgbClr val="FFFFFF"/>
                </a:solidFill>
                <a:latin typeface="Arial" pitchFamily="34" charset="0"/>
                <a:cs typeface="Arial" pitchFamily="34" charset="0"/>
              </a:rPr>
              <a:t>    vs</a:t>
            </a:r>
            <a:r>
              <a:rPr lang="en-GB" altLang="en-US" sz="2400" b="1" dirty="0">
                <a:solidFill>
                  <a:srgbClr val="FFFFFF"/>
                </a:solidFill>
                <a:latin typeface="Arial" pitchFamily="34" charset="0"/>
                <a:cs typeface="Arial" pitchFamily="34" charset="0"/>
              </a:rPr>
              <a:t>. </a:t>
            </a:r>
            <a:r>
              <a:rPr lang="en-GB" altLang="en-US" sz="2400" b="1" dirty="0">
                <a:solidFill>
                  <a:srgbClr val="FF0000"/>
                </a:solidFill>
                <a:latin typeface="Arial" pitchFamily="34" charset="0"/>
                <a:cs typeface="Arial" pitchFamily="34" charset="0"/>
              </a:rPr>
              <a:t>65.0 ± 52.4 </a:t>
            </a:r>
            <a:r>
              <a:rPr lang="en-GB" altLang="en-US" sz="2400" dirty="0">
                <a:solidFill>
                  <a:srgbClr val="FF0000"/>
                </a:solidFill>
                <a:latin typeface="Arial" pitchFamily="34" charset="0"/>
                <a:cs typeface="Arial" pitchFamily="34" charset="0"/>
              </a:rPr>
              <a:t>(2-189) with </a:t>
            </a:r>
            <a:r>
              <a:rPr lang="en-GB" altLang="en-US" sz="2400" dirty="0" err="1">
                <a:solidFill>
                  <a:srgbClr val="FF0000"/>
                </a:solidFill>
                <a:latin typeface="Arial" pitchFamily="34" charset="0"/>
                <a:cs typeface="Arial" pitchFamily="34" charset="0"/>
              </a:rPr>
              <a:t>Ticagrelor</a:t>
            </a:r>
            <a:r>
              <a:rPr lang="en-GB" altLang="en-US" sz="2400" dirty="0">
                <a:solidFill>
                  <a:srgbClr val="FF0000"/>
                </a:solidFill>
                <a:latin typeface="Arial" pitchFamily="34" charset="0"/>
                <a:cs typeface="Arial" pitchFamily="34" charset="0"/>
              </a:rPr>
              <a:t>; </a:t>
            </a:r>
          </a:p>
          <a:p>
            <a:pPr eaLnBrk="1" hangingPunct="1">
              <a:spcBef>
                <a:spcPct val="0"/>
              </a:spcBef>
              <a:buNone/>
            </a:pPr>
            <a:endParaRPr lang="en-GB" altLang="en-US" sz="2400" dirty="0">
              <a:solidFill>
                <a:srgbClr val="FF0000"/>
              </a:solidFill>
              <a:latin typeface="Arial" pitchFamily="34" charset="0"/>
              <a:cs typeface="Arial" pitchFamily="34" charset="0"/>
            </a:endParaRPr>
          </a:p>
          <a:p>
            <a:pPr eaLnBrk="1" hangingPunct="1">
              <a:spcBef>
                <a:spcPct val="0"/>
              </a:spcBef>
              <a:buNone/>
            </a:pPr>
            <a:r>
              <a:rPr lang="en-GB" altLang="en-US" sz="2400" dirty="0">
                <a:solidFill>
                  <a:srgbClr val="FF0000"/>
                </a:solidFill>
                <a:latin typeface="Arial" pitchFamily="34" charset="0"/>
                <a:cs typeface="Arial" pitchFamily="34" charset="0"/>
              </a:rPr>
              <a:t>    </a:t>
            </a:r>
            <a:r>
              <a:rPr lang="en-GB" altLang="en-US" sz="2400" dirty="0">
                <a:latin typeface="Arial" pitchFamily="34" charset="0"/>
                <a:cs typeface="Arial" pitchFamily="34" charset="0"/>
              </a:rPr>
              <a:t>p&lt;0.0001</a:t>
            </a:r>
            <a:endParaRPr lang="en-GB" altLang="en-US" sz="1800" dirty="0">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C000"/>
                </a:solidFill>
              </a:rPr>
              <a:t>Antiplatelets</a:t>
            </a:r>
            <a:r>
              <a:rPr lang="en-GB" dirty="0">
                <a:solidFill>
                  <a:srgbClr val="FFC000"/>
                </a:solidFill>
              </a:rPr>
              <a:t> in PAD</a:t>
            </a:r>
          </a:p>
        </p:txBody>
      </p:sp>
      <p:sp>
        <p:nvSpPr>
          <p:cNvPr id="3" name="Content Placeholder 2"/>
          <p:cNvSpPr>
            <a:spLocks noGrp="1"/>
          </p:cNvSpPr>
          <p:nvPr>
            <p:ph idx="1"/>
          </p:nvPr>
        </p:nvSpPr>
        <p:spPr>
          <a:xfrm>
            <a:off x="899592" y="1412776"/>
            <a:ext cx="7355160" cy="4708525"/>
          </a:xfrm>
        </p:spPr>
        <p:txBody>
          <a:bodyPr/>
          <a:lstStyle/>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Current guidelines</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&amp; Aspirin</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resistance</a:t>
            </a:r>
          </a:p>
          <a:p>
            <a:pPr marL="650875" indent="-514350">
              <a:lnSpc>
                <a:spcPct val="200000"/>
              </a:lnSpc>
              <a:buFont typeface="+mj-lt"/>
              <a:buAutoNum type="arabicPeriod"/>
            </a:pPr>
            <a:r>
              <a:rPr lang="en-GB" dirty="0" err="1">
                <a:solidFill>
                  <a:srgbClr val="FF0000"/>
                </a:solidFill>
                <a:latin typeface="Arial" panose="020B0604020202020204" pitchFamily="34" charset="0"/>
                <a:cs typeface="Arial" panose="020B0604020202020204" pitchFamily="34" charset="0"/>
              </a:rPr>
              <a:t>Ticagrelor</a:t>
            </a:r>
            <a:r>
              <a:rPr lang="en-GB" dirty="0">
                <a:solidFill>
                  <a:srgbClr val="FF0000"/>
                </a:solidFill>
                <a:latin typeface="Arial" panose="020B0604020202020204" pitchFamily="34" charset="0"/>
                <a:cs typeface="Arial" panose="020B0604020202020204" pitchFamily="34" charset="0"/>
              </a:rPr>
              <a:t> data</a:t>
            </a:r>
          </a:p>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NOAC &amp; Aspirin</a:t>
            </a:r>
          </a:p>
        </p:txBody>
      </p:sp>
    </p:spTree>
    <p:extLst>
      <p:ext uri="{BB962C8B-B14F-4D97-AF65-F5344CB8AC3E}">
        <p14:creationId xmlns:p14="http://schemas.microsoft.com/office/powerpoint/2010/main" val="841228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C000"/>
                </a:solidFill>
              </a:rPr>
              <a:t>Antiplatelets</a:t>
            </a:r>
            <a:r>
              <a:rPr lang="en-GB" dirty="0">
                <a:solidFill>
                  <a:srgbClr val="FFC000"/>
                </a:solidFill>
              </a:rPr>
              <a:t> in PAD</a:t>
            </a:r>
          </a:p>
        </p:txBody>
      </p:sp>
      <p:sp>
        <p:nvSpPr>
          <p:cNvPr id="3" name="Content Placeholder 2"/>
          <p:cNvSpPr>
            <a:spLocks noGrp="1"/>
          </p:cNvSpPr>
          <p:nvPr>
            <p:ph idx="1"/>
          </p:nvPr>
        </p:nvSpPr>
        <p:spPr>
          <a:xfrm>
            <a:off x="899592" y="1412776"/>
            <a:ext cx="7355160" cy="4708525"/>
          </a:xfrm>
        </p:spPr>
        <p:txBody>
          <a:bodyPr/>
          <a:lstStyle/>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Current guidelines</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&amp; Aspirin</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resistance</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Ticagrelor</a:t>
            </a:r>
            <a:r>
              <a:rPr lang="en-GB" dirty="0">
                <a:latin typeface="Arial" panose="020B0604020202020204" pitchFamily="34" charset="0"/>
                <a:cs typeface="Arial" panose="020B0604020202020204" pitchFamily="34" charset="0"/>
              </a:rPr>
              <a:t> data</a:t>
            </a:r>
          </a:p>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NOAC &amp; Aspirin</a:t>
            </a:r>
          </a:p>
        </p:txBody>
      </p:sp>
    </p:spTree>
    <p:extLst>
      <p:ext uri="{BB962C8B-B14F-4D97-AF65-F5344CB8AC3E}">
        <p14:creationId xmlns:p14="http://schemas.microsoft.com/office/powerpoint/2010/main" val="841228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3501008"/>
            <a:ext cx="8229600" cy="3023741"/>
          </a:xfrm>
        </p:spPr>
        <p:txBody>
          <a:bodyPr/>
          <a:lstStyle/>
          <a:p>
            <a:pPr>
              <a:buFont typeface="Wingdings" panose="05000000000000000000" pitchFamily="2" charset="2"/>
              <a:buChar char="§"/>
            </a:pPr>
            <a:r>
              <a:rPr lang="en-GB" dirty="0">
                <a:latin typeface="Arial" panose="020B0604020202020204" pitchFamily="34" charset="0"/>
                <a:cs typeface="Arial" panose="020B0604020202020204" pitchFamily="34" charset="0"/>
              </a:rPr>
              <a:t>PLATO: Multicentre ACS study (n=18,624) </a:t>
            </a:r>
            <a:r>
              <a:rPr lang="en-GB" dirty="0" err="1">
                <a:latin typeface="Arial" panose="020B0604020202020204" pitchFamily="34" charset="0"/>
                <a:cs typeface="Arial" panose="020B0604020202020204" pitchFamily="34" charset="0"/>
              </a:rPr>
              <a:t>ticagrelor</a:t>
            </a:r>
            <a:r>
              <a:rPr lang="en-GB" dirty="0">
                <a:latin typeface="Arial" panose="020B0604020202020204" pitchFamily="34" charset="0"/>
                <a:cs typeface="Arial" panose="020B0604020202020204" pitchFamily="34" charset="0"/>
              </a:rPr>
              <a:t> vs </a:t>
            </a: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(with ASA)</a:t>
            </a:r>
          </a:p>
          <a:p>
            <a:pPr>
              <a:buFont typeface="Wingdings" panose="05000000000000000000" pitchFamily="2" charset="2"/>
              <a:buChar char="§"/>
            </a:pPr>
            <a:r>
              <a:rPr lang="en-GB" dirty="0">
                <a:solidFill>
                  <a:srgbClr val="FFFF00"/>
                </a:solidFill>
                <a:latin typeface="Arial" panose="020B0604020202020204" pitchFamily="34" charset="0"/>
                <a:cs typeface="Arial" panose="020B0604020202020204" pitchFamily="34" charset="0"/>
              </a:rPr>
              <a:t>-16% relative risk reduction </a:t>
            </a:r>
            <a:r>
              <a:rPr lang="en-GB" dirty="0">
                <a:latin typeface="Arial" panose="020B0604020202020204" pitchFamily="34" charset="0"/>
                <a:cs typeface="Arial" panose="020B0604020202020204" pitchFamily="34" charset="0"/>
              </a:rPr>
              <a:t>in favour of </a:t>
            </a:r>
            <a:r>
              <a:rPr lang="en-GB" dirty="0" err="1">
                <a:latin typeface="Arial" panose="020B0604020202020204" pitchFamily="34" charset="0"/>
                <a:cs typeface="Arial" panose="020B0604020202020204" pitchFamily="34" charset="0"/>
              </a:rPr>
              <a:t>ticagrelor</a:t>
            </a:r>
            <a:endParaRPr lang="en-GB"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dirty="0">
                <a:solidFill>
                  <a:srgbClr val="FFC000"/>
                </a:solidFill>
                <a:latin typeface="Arial" panose="020B0604020202020204" pitchFamily="34" charset="0"/>
                <a:cs typeface="Arial" panose="020B0604020202020204" pitchFamily="34" charset="0"/>
              </a:rPr>
              <a:t>PAD (n=1,144) post-hoc analysis </a:t>
            </a:r>
            <a:r>
              <a:rPr lang="en-GB" dirty="0">
                <a:latin typeface="Arial" panose="020B0604020202020204" pitchFamily="34" charset="0"/>
                <a:cs typeface="Arial" panose="020B0604020202020204" pitchFamily="34" charset="0"/>
              </a:rPr>
              <a:t>on cardiovascular events</a:t>
            </a: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486" t="29762" r="30949" b="30555"/>
          <a:stretch/>
        </p:blipFill>
        <p:spPr bwMode="auto">
          <a:xfrm>
            <a:off x="827584" y="404664"/>
            <a:ext cx="7620000" cy="2902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5148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601" t="23810" r="31952" b="9524"/>
          <a:stretch/>
        </p:blipFill>
        <p:spPr bwMode="auto">
          <a:xfrm>
            <a:off x="539550" y="1340768"/>
            <a:ext cx="8024605"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GB" dirty="0">
                <a:solidFill>
                  <a:srgbClr val="FFC000"/>
                </a:solidFill>
              </a:rPr>
              <a:t>PLATO-PAD event rate (n=1,144)</a:t>
            </a:r>
          </a:p>
        </p:txBody>
      </p:sp>
      <p:sp>
        <p:nvSpPr>
          <p:cNvPr id="4" name="Rounded Rectangle 3"/>
          <p:cNvSpPr/>
          <p:nvPr/>
        </p:nvSpPr>
        <p:spPr>
          <a:xfrm>
            <a:off x="4355976" y="3717032"/>
            <a:ext cx="2808312" cy="57606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79340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FFC000"/>
                </a:solidFill>
              </a:rPr>
              <a:t>EUCLID</a:t>
            </a:r>
            <a:br>
              <a:rPr lang="en-GB" sz="3200" dirty="0">
                <a:solidFill>
                  <a:srgbClr val="FFC000"/>
                </a:solidFill>
              </a:rPr>
            </a:br>
            <a:r>
              <a:rPr lang="en-GB" sz="3200" dirty="0">
                <a:solidFill>
                  <a:srgbClr val="FFC000"/>
                </a:solidFill>
              </a:rPr>
              <a:t>(Examining Use of </a:t>
            </a:r>
            <a:r>
              <a:rPr lang="en-GB" sz="3200" dirty="0" err="1">
                <a:solidFill>
                  <a:srgbClr val="FFC000"/>
                </a:solidFill>
              </a:rPr>
              <a:t>tiCagreLor</a:t>
            </a:r>
            <a:r>
              <a:rPr lang="en-GB" sz="3200" dirty="0">
                <a:solidFill>
                  <a:srgbClr val="FFC000"/>
                </a:solidFill>
              </a:rPr>
              <a:t> In </a:t>
            </a:r>
            <a:r>
              <a:rPr lang="en-GB" sz="3200" dirty="0" err="1">
                <a:solidFill>
                  <a:srgbClr val="FFC000"/>
                </a:solidFill>
              </a:rPr>
              <a:t>paD</a:t>
            </a:r>
            <a:r>
              <a:rPr lang="en-GB" sz="3200" dirty="0">
                <a:solidFill>
                  <a:srgbClr val="FFC000"/>
                </a:solidFill>
              </a:rPr>
              <a:t>)</a:t>
            </a: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219" t="19841" r="32734" b="36707"/>
          <a:stretch/>
        </p:blipFill>
        <p:spPr bwMode="auto">
          <a:xfrm>
            <a:off x="1619672" y="1772816"/>
            <a:ext cx="6020065"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txBox="1">
            <a:spLocks/>
          </p:cNvSpPr>
          <p:nvPr/>
        </p:nvSpPr>
        <p:spPr>
          <a:xfrm>
            <a:off x="457200" y="5517232"/>
            <a:ext cx="8229600" cy="1007517"/>
          </a:xfrm>
          <a:prstGeom prst="rect">
            <a:avLst/>
          </a:prstGeom>
        </p:spPr>
        <p:txBody>
          <a:bodyPr/>
          <a:lstStyle/>
          <a:p>
            <a:pPr marL="547688" marR="0" lvl="0" indent="-411163" algn="l" defTabSz="914400" rtl="0" eaLnBrk="0" fontAlgn="base" latinLnBrk="0" hangingPunct="0">
              <a:lnSpc>
                <a:spcPct val="100000"/>
              </a:lnSpc>
              <a:spcBef>
                <a:spcPct val="20000"/>
              </a:spcBef>
              <a:spcAft>
                <a:spcPct val="0"/>
              </a:spcAft>
              <a:buClr>
                <a:srgbClr val="F9F9F9"/>
              </a:buClr>
              <a:buSzPct val="65000"/>
              <a:buFont typeface="Wingdings" panose="05000000000000000000" pitchFamily="2" charset="2"/>
              <a:buChar char="§"/>
              <a:tabLst/>
              <a:defRPr/>
            </a:pPr>
            <a:r>
              <a:rPr kumimoji="0" lang="en-GB"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Multicentre RCT (n=13,885) monotherapy</a:t>
            </a:r>
          </a:p>
          <a:p>
            <a:pPr marL="547688" marR="0" lvl="0" indent="-411163" algn="l" defTabSz="914400" rtl="0" eaLnBrk="0" fontAlgn="base" latinLnBrk="0" hangingPunct="0">
              <a:lnSpc>
                <a:spcPct val="100000"/>
              </a:lnSpc>
              <a:spcBef>
                <a:spcPct val="20000"/>
              </a:spcBef>
              <a:spcAft>
                <a:spcPct val="0"/>
              </a:spcAft>
              <a:buClr>
                <a:srgbClr val="F9F9F9"/>
              </a:buClr>
              <a:buSzPct val="65000"/>
              <a:buFont typeface="Wingdings" panose="05000000000000000000" pitchFamily="2" charset="2"/>
              <a:buChar char="§"/>
              <a:tabLst/>
              <a:defRPr/>
            </a:pPr>
            <a:r>
              <a:rPr lang="en-GB" sz="2800" dirty="0">
                <a:solidFill>
                  <a:srgbClr val="FFFF00"/>
                </a:solidFill>
                <a:latin typeface="Arial" panose="020B0604020202020204" pitchFamily="34" charset="0"/>
                <a:cs typeface="Arial" panose="020B0604020202020204" pitchFamily="34" charset="0"/>
              </a:rPr>
              <a:t>T</a:t>
            </a:r>
            <a:r>
              <a:rPr kumimoji="0" lang="en-GB" sz="2800" b="0"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icagrelor</a:t>
            </a:r>
            <a:r>
              <a:rPr kumimoji="0" lang="en-GB" sz="2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90mg bid </a:t>
            </a:r>
            <a:r>
              <a:rPr kumimoji="0" lang="en-GB" sz="2800" b="0"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vs</a:t>
            </a:r>
            <a:r>
              <a:rPr kumimoji="0" lang="en-GB" sz="2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lang="en-GB" sz="2800" dirty="0" err="1">
                <a:solidFill>
                  <a:srgbClr val="FFFF00"/>
                </a:solidFill>
                <a:latin typeface="Arial" panose="020B0604020202020204" pitchFamily="34" charset="0"/>
                <a:cs typeface="Arial" panose="020B0604020202020204" pitchFamily="34" charset="0"/>
              </a:rPr>
              <a:t>C</a:t>
            </a:r>
            <a:r>
              <a:rPr kumimoji="0" lang="en-GB" sz="2800" b="0"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lopidogrel</a:t>
            </a:r>
            <a:r>
              <a:rPr kumimoji="0" lang="en-GB" sz="2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75mg </a:t>
            </a:r>
            <a:r>
              <a:rPr kumimoji="0" lang="en-GB" sz="2800" b="0"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od</a:t>
            </a:r>
            <a:endParaRPr kumimoji="0" lang="en-GB" sz="2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66360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21" t="20238" r="39204" b="22619"/>
          <a:stretch/>
        </p:blipFill>
        <p:spPr bwMode="auto">
          <a:xfrm>
            <a:off x="683568" y="548680"/>
            <a:ext cx="7821869"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3635896" y="836712"/>
            <a:ext cx="2808312" cy="57606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75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2638" t="15834" r="36019" b="30967"/>
          <a:stretch>
            <a:fillRect/>
          </a:stretch>
        </p:blipFill>
        <p:spPr bwMode="auto">
          <a:xfrm>
            <a:off x="827584" y="1412776"/>
            <a:ext cx="7560840" cy="5472608"/>
          </a:xfrm>
          <a:prstGeom prst="rect">
            <a:avLst/>
          </a:prstGeom>
          <a:noFill/>
          <a:ln w="9525">
            <a:noFill/>
            <a:miter lim="800000"/>
            <a:headEnd/>
            <a:tailEnd/>
          </a:ln>
        </p:spPr>
      </p:pic>
      <p:sp>
        <p:nvSpPr>
          <p:cNvPr id="4" name="Rounded Rectangle 2"/>
          <p:cNvSpPr/>
          <p:nvPr/>
        </p:nvSpPr>
        <p:spPr>
          <a:xfrm>
            <a:off x="1115616" y="5661248"/>
            <a:ext cx="5112568" cy="504056"/>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4 - Τίτλος"/>
          <p:cNvSpPr>
            <a:spLocks noGrp="1"/>
          </p:cNvSpPr>
          <p:nvPr>
            <p:ph type="title"/>
          </p:nvPr>
        </p:nvSpPr>
        <p:spPr/>
        <p:txBody>
          <a:bodyPr>
            <a:normAutofit fontScale="90000"/>
          </a:bodyPr>
          <a:lstStyle/>
          <a:p>
            <a:r>
              <a:rPr lang="en-US" dirty="0">
                <a:solidFill>
                  <a:srgbClr val="FFC000"/>
                </a:solidFill>
              </a:rPr>
              <a:t>EUCLID post revascularization</a:t>
            </a:r>
            <a:endParaRPr lang="el-GR" dirty="0">
              <a:solidFill>
                <a:srgbClr val="FFC000"/>
              </a:solidFill>
            </a:endParaRPr>
          </a:p>
        </p:txBody>
      </p:sp>
      <p:sp>
        <p:nvSpPr>
          <p:cNvPr id="6" name="TextBox 5"/>
          <p:cNvSpPr txBox="1"/>
          <p:nvPr/>
        </p:nvSpPr>
        <p:spPr>
          <a:xfrm>
            <a:off x="1846171" y="3543399"/>
            <a:ext cx="5474576" cy="461665"/>
          </a:xfrm>
          <a:prstGeom prst="rect">
            <a:avLst/>
          </a:prstGeom>
          <a:noFill/>
          <a:ln>
            <a:solidFill>
              <a:srgbClr val="FF0000"/>
            </a:solidFill>
          </a:ln>
        </p:spPr>
        <p:txBody>
          <a:bodyPr wrap="none" rtlCol="0">
            <a:spAutoFit/>
          </a:bodyPr>
          <a:lstStyle/>
          <a:p>
            <a:r>
              <a:rPr lang="en-GB" sz="2400" dirty="0">
                <a:solidFill>
                  <a:srgbClr val="FF0000"/>
                </a:solidFill>
                <a:latin typeface="Arial" panose="020B0604020202020204" pitchFamily="34" charset="0"/>
                <a:cs typeface="Arial" panose="020B0604020202020204" pitchFamily="34" charset="0"/>
              </a:rPr>
              <a:t>Claudication 63% - Only 4.6% with CLI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2050" name="Picture 2"/>
          <p:cNvPicPr>
            <a:picLocks noChangeAspect="1" noChangeArrowheads="1"/>
          </p:cNvPicPr>
          <p:nvPr/>
        </p:nvPicPr>
        <p:blipFill>
          <a:blip r:embed="rId2"/>
          <a:srcRect l="19094" t="31933" r="31688" b="26767"/>
          <a:stretch>
            <a:fillRect/>
          </a:stretch>
        </p:blipFill>
        <p:spPr bwMode="auto">
          <a:xfrm>
            <a:off x="-36512" y="0"/>
            <a:ext cx="9180512" cy="4333202"/>
          </a:xfrm>
          <a:prstGeom prst="rect">
            <a:avLst/>
          </a:prstGeom>
          <a:noFill/>
          <a:ln w="9525">
            <a:noFill/>
            <a:miter lim="800000"/>
            <a:headEnd/>
            <a:tailEnd/>
          </a:ln>
        </p:spPr>
      </p:pic>
      <p:sp>
        <p:nvSpPr>
          <p:cNvPr id="4" name="Rounded Rectangle 2"/>
          <p:cNvSpPr/>
          <p:nvPr/>
        </p:nvSpPr>
        <p:spPr>
          <a:xfrm>
            <a:off x="3563888" y="2636912"/>
            <a:ext cx="2304256" cy="57606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1" name="Picture 3"/>
          <p:cNvPicPr>
            <a:picLocks noChangeAspect="1" noChangeArrowheads="1"/>
          </p:cNvPicPr>
          <p:nvPr/>
        </p:nvPicPr>
        <p:blipFill>
          <a:blip r:embed="rId3"/>
          <a:srcRect l="17125" t="52933" r="30113" b="20476"/>
          <a:stretch>
            <a:fillRect/>
          </a:stretch>
        </p:blipFill>
        <p:spPr bwMode="auto">
          <a:xfrm>
            <a:off x="0" y="4293096"/>
            <a:ext cx="9144000" cy="2592288"/>
          </a:xfrm>
          <a:prstGeom prst="rect">
            <a:avLst/>
          </a:prstGeom>
          <a:noFill/>
          <a:ln w="9525">
            <a:noFill/>
            <a:miter lim="800000"/>
            <a:headEnd/>
            <a:tailEnd/>
          </a:ln>
        </p:spPr>
      </p:pic>
      <p:sp>
        <p:nvSpPr>
          <p:cNvPr id="6" name="5 - Ορθογώνιο"/>
          <p:cNvSpPr/>
          <p:nvPr/>
        </p:nvSpPr>
        <p:spPr>
          <a:xfrm>
            <a:off x="72008" y="5157192"/>
            <a:ext cx="8964488" cy="8640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C000"/>
                </a:solidFill>
              </a:rPr>
              <a:t>Antiplatelets</a:t>
            </a:r>
            <a:r>
              <a:rPr lang="en-GB" dirty="0">
                <a:solidFill>
                  <a:srgbClr val="FFC000"/>
                </a:solidFill>
              </a:rPr>
              <a:t> in PAD</a:t>
            </a:r>
          </a:p>
        </p:txBody>
      </p:sp>
      <p:sp>
        <p:nvSpPr>
          <p:cNvPr id="3" name="Content Placeholder 2"/>
          <p:cNvSpPr>
            <a:spLocks noGrp="1"/>
          </p:cNvSpPr>
          <p:nvPr>
            <p:ph idx="1"/>
          </p:nvPr>
        </p:nvSpPr>
        <p:spPr>
          <a:xfrm>
            <a:off x="899592" y="1412776"/>
            <a:ext cx="7355160" cy="4708525"/>
          </a:xfrm>
        </p:spPr>
        <p:txBody>
          <a:bodyPr/>
          <a:lstStyle/>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Current guidelines</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&amp; Aspirin</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resistance</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Ticagrelor</a:t>
            </a:r>
            <a:r>
              <a:rPr lang="en-GB" dirty="0">
                <a:latin typeface="Arial" panose="020B0604020202020204" pitchFamily="34" charset="0"/>
                <a:cs typeface="Arial" panose="020B0604020202020204" pitchFamily="34" charset="0"/>
              </a:rPr>
              <a:t> data</a:t>
            </a:r>
          </a:p>
          <a:p>
            <a:pPr marL="650875" indent="-514350">
              <a:lnSpc>
                <a:spcPct val="200000"/>
              </a:lnSpc>
              <a:buFont typeface="+mj-lt"/>
              <a:buAutoNum type="arabicPeriod"/>
            </a:pPr>
            <a:r>
              <a:rPr lang="en-GB" dirty="0">
                <a:solidFill>
                  <a:srgbClr val="FF0000"/>
                </a:solidFill>
                <a:latin typeface="Arial" panose="020B0604020202020204" pitchFamily="34" charset="0"/>
                <a:cs typeface="Arial" panose="020B0604020202020204" pitchFamily="34" charset="0"/>
              </a:rPr>
              <a:t>NOAC &amp; Aspirin</a:t>
            </a:r>
          </a:p>
        </p:txBody>
      </p:sp>
    </p:spTree>
    <p:extLst>
      <p:ext uri="{BB962C8B-B14F-4D97-AF65-F5344CB8AC3E}">
        <p14:creationId xmlns:p14="http://schemas.microsoft.com/office/powerpoint/2010/main" val="841228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581" y="0"/>
            <a:ext cx="8229600" cy="1143000"/>
          </a:xfrm>
        </p:spPr>
        <p:txBody>
          <a:bodyPr>
            <a:normAutofit fontScale="90000"/>
          </a:bodyPr>
          <a:lstStyle/>
          <a:p>
            <a:r>
              <a:rPr lang="en-GB" sz="3600" b="1" dirty="0">
                <a:solidFill>
                  <a:srgbClr val="FFC000"/>
                </a:solidFill>
              </a:rPr>
              <a:t>Anticoagulant drugs </a:t>
            </a:r>
            <a:br>
              <a:rPr lang="en-GB" sz="3600" b="1" dirty="0">
                <a:solidFill>
                  <a:srgbClr val="FFC000"/>
                </a:solidFill>
              </a:rPr>
            </a:br>
            <a:r>
              <a:rPr lang="en-GB" sz="3600" dirty="0">
                <a:solidFill>
                  <a:srgbClr val="FFC000"/>
                </a:solidFill>
              </a:rPr>
              <a:t>Pathways of inhibition</a:t>
            </a:r>
            <a:endParaRPr lang="en-GB" dirty="0">
              <a:solidFill>
                <a:srgbClr val="FFC000"/>
              </a:solidFill>
            </a:endParaRP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95400"/>
            <a:ext cx="5389563" cy="5221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342184" y="6503425"/>
            <a:ext cx="5486400" cy="307777"/>
          </a:xfrm>
          <a:prstGeom prst="rect">
            <a:avLst/>
          </a:prstGeom>
        </p:spPr>
        <p:txBody>
          <a:bodyPr wrap="square">
            <a:spAutoFit/>
          </a:bodyPr>
          <a:lstStyle/>
          <a:p>
            <a:r>
              <a:rPr lang="de-DE" sz="1400" i="1" dirty="0">
                <a:latin typeface="Arial" panose="020B0604020202020204" pitchFamily="34" charset="0"/>
                <a:cs typeface="Arial" panose="020B0604020202020204" pitchFamily="34" charset="0"/>
              </a:rPr>
              <a:t>Kohler H and Grant P. N Engl J Med 2000;342:1792-1801</a:t>
            </a:r>
          </a:p>
        </p:txBody>
      </p:sp>
      <p:sp>
        <p:nvSpPr>
          <p:cNvPr id="5" name="Rectangle 4"/>
          <p:cNvSpPr/>
          <p:nvPr/>
        </p:nvSpPr>
        <p:spPr>
          <a:xfrm>
            <a:off x="4387103" y="1600200"/>
            <a:ext cx="2625591" cy="276999"/>
          </a:xfrm>
          <a:prstGeom prst="rect">
            <a:avLst/>
          </a:prstGeom>
        </p:spPr>
        <p:txBody>
          <a:bodyPr wrap="none">
            <a:spAutoFit/>
          </a:bodyPr>
          <a:lstStyle/>
          <a:p>
            <a:r>
              <a:rPr lang="en-GB" sz="1200" b="1" dirty="0">
                <a:solidFill>
                  <a:prstClr val="black"/>
                </a:solidFill>
                <a:latin typeface="Calibri"/>
              </a:rPr>
              <a:t>Coagulation and </a:t>
            </a:r>
            <a:r>
              <a:rPr lang="en-GB" sz="1200" b="1" dirty="0" err="1">
                <a:solidFill>
                  <a:prstClr val="black"/>
                </a:solidFill>
                <a:latin typeface="Calibri"/>
              </a:rPr>
              <a:t>Fibrinolytic</a:t>
            </a:r>
            <a:r>
              <a:rPr lang="en-GB" sz="1200" b="1" dirty="0">
                <a:solidFill>
                  <a:prstClr val="black"/>
                </a:solidFill>
                <a:latin typeface="Calibri"/>
              </a:rPr>
              <a:t> Pathways</a:t>
            </a:r>
            <a:endParaRPr lang="en-GB" b="1" dirty="0"/>
          </a:p>
        </p:txBody>
      </p:sp>
    </p:spTree>
    <p:extLst>
      <p:ext uri="{BB962C8B-B14F-4D97-AF65-F5344CB8AC3E}">
        <p14:creationId xmlns:p14="http://schemas.microsoft.com/office/powerpoint/2010/main" val="2376174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C000"/>
                </a:solidFill>
              </a:rPr>
              <a:t>COMPASS trial</a:t>
            </a:r>
            <a:endParaRPr lang="el-GR" dirty="0">
              <a:solidFill>
                <a:srgbClr val="FFC000"/>
              </a:solidFill>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060" t="20041" r="29722" b="27834"/>
          <a:stretch/>
        </p:blipFill>
        <p:spPr bwMode="auto">
          <a:xfrm>
            <a:off x="1043608" y="1340768"/>
            <a:ext cx="7184572" cy="3813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9511" y="5229200"/>
            <a:ext cx="8964489" cy="1415772"/>
          </a:xfrm>
          <a:prstGeom prst="rect">
            <a:avLst/>
          </a:prstGeom>
          <a:noFill/>
        </p:spPr>
        <p:txBody>
          <a:bodyPr wrap="square" rtlCol="0">
            <a:spAutoFit/>
          </a:bodyPr>
          <a:lstStyle/>
          <a:p>
            <a:pPr algn="ctr"/>
            <a:r>
              <a:rPr lang="en-GB" i="1" dirty="0">
                <a:solidFill>
                  <a:srgbClr val="FFFF00"/>
                </a:solidFill>
                <a:latin typeface="Arial" panose="020B0604020202020204" pitchFamily="34" charset="0"/>
                <a:cs typeface="Arial" panose="020B0604020202020204" pitchFamily="34" charset="0"/>
              </a:rPr>
              <a:t>n=27,395 subjects randomized to rivaroxaban (2.5 mg twice daily) plus aspirin (100 mg once daily), rivaroxaban (5 mg twice daily), or aspirin (100 mg once daily).</a:t>
            </a:r>
          </a:p>
          <a:p>
            <a:pPr algn="ctr"/>
            <a:endParaRPr lang="en-GB" sz="1050" i="1" dirty="0">
              <a:solidFill>
                <a:srgbClr val="FFFF00"/>
              </a:solidFill>
              <a:latin typeface="Arial" panose="020B0604020202020204" pitchFamily="34" charset="0"/>
              <a:cs typeface="Arial" panose="020B0604020202020204" pitchFamily="34" charset="0"/>
            </a:endParaRPr>
          </a:p>
          <a:p>
            <a:pPr algn="ctr"/>
            <a:r>
              <a:rPr lang="en-GB" i="1" dirty="0">
                <a:latin typeface="Arial" panose="020B0604020202020204" pitchFamily="34" charset="0"/>
                <a:cs typeface="Arial" panose="020B0604020202020204" pitchFamily="34" charset="0"/>
              </a:rPr>
              <a:t>7470 PAD patients—4129 with symptomatic PAD limbs, 1919 with carotid disease, and 1422 with CAD and low ankle-brachial index (&lt;0.90). </a:t>
            </a:r>
          </a:p>
        </p:txBody>
      </p:sp>
    </p:spTree>
    <p:extLst>
      <p:ext uri="{BB962C8B-B14F-4D97-AF65-F5344CB8AC3E}">
        <p14:creationId xmlns:p14="http://schemas.microsoft.com/office/powerpoint/2010/main" val="9303639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079" t="18254" r="33849" b="8929"/>
          <a:stretch/>
        </p:blipFill>
        <p:spPr bwMode="auto">
          <a:xfrm>
            <a:off x="1601935" y="1342617"/>
            <a:ext cx="5994401" cy="5326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a:solidFill>
                  <a:srgbClr val="FFC000"/>
                </a:solidFill>
              </a:rPr>
              <a:t>COMPASS results</a:t>
            </a:r>
          </a:p>
        </p:txBody>
      </p:sp>
      <p:sp>
        <p:nvSpPr>
          <p:cNvPr id="4" name="Rounded Rectangle 2"/>
          <p:cNvSpPr/>
          <p:nvPr/>
        </p:nvSpPr>
        <p:spPr>
          <a:xfrm>
            <a:off x="3491880" y="1344641"/>
            <a:ext cx="1944216" cy="1004239"/>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8708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C000"/>
                </a:solidFill>
              </a:rPr>
              <a:t>Antiplatelets</a:t>
            </a:r>
            <a:r>
              <a:rPr lang="en-GB" dirty="0">
                <a:solidFill>
                  <a:srgbClr val="FFC000"/>
                </a:solidFill>
              </a:rPr>
              <a:t> in PAD</a:t>
            </a:r>
          </a:p>
        </p:txBody>
      </p:sp>
      <p:sp>
        <p:nvSpPr>
          <p:cNvPr id="3" name="Content Placeholder 2"/>
          <p:cNvSpPr>
            <a:spLocks noGrp="1"/>
          </p:cNvSpPr>
          <p:nvPr>
            <p:ph idx="1"/>
          </p:nvPr>
        </p:nvSpPr>
        <p:spPr>
          <a:xfrm>
            <a:off x="899592" y="1412776"/>
            <a:ext cx="7355160" cy="4708525"/>
          </a:xfrm>
        </p:spPr>
        <p:txBody>
          <a:bodyPr/>
          <a:lstStyle/>
          <a:p>
            <a:pPr marL="650875" indent="-514350">
              <a:lnSpc>
                <a:spcPct val="200000"/>
              </a:lnSpc>
              <a:buFont typeface="+mj-lt"/>
              <a:buAutoNum type="arabicPeriod"/>
            </a:pPr>
            <a:r>
              <a:rPr lang="en-GB" dirty="0">
                <a:solidFill>
                  <a:srgbClr val="FF0000"/>
                </a:solidFill>
                <a:latin typeface="Arial" panose="020B0604020202020204" pitchFamily="34" charset="0"/>
                <a:cs typeface="Arial" panose="020B0604020202020204" pitchFamily="34" charset="0"/>
              </a:rPr>
              <a:t>Current guidelines</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&amp; Aspirin</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resistance</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Ticagrelor</a:t>
            </a:r>
            <a:r>
              <a:rPr lang="en-GB" dirty="0">
                <a:latin typeface="Arial" panose="020B0604020202020204" pitchFamily="34" charset="0"/>
                <a:cs typeface="Arial" panose="020B0604020202020204" pitchFamily="34" charset="0"/>
              </a:rPr>
              <a:t> data</a:t>
            </a:r>
          </a:p>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NOAC &amp; Aspirin</a:t>
            </a:r>
          </a:p>
        </p:txBody>
      </p:sp>
    </p:spTree>
    <p:extLst>
      <p:ext uri="{BB962C8B-B14F-4D97-AF65-F5344CB8AC3E}">
        <p14:creationId xmlns:p14="http://schemas.microsoft.com/office/powerpoint/2010/main" val="841228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C000"/>
                </a:solidFill>
              </a:rPr>
              <a:t>COMPASS PAD cohort</a:t>
            </a:r>
            <a:endParaRPr lang="el-GR" dirty="0">
              <a:solidFill>
                <a:srgbClr val="FFC000"/>
              </a:solidFill>
            </a:endParaRPr>
          </a:p>
        </p:txBody>
      </p:sp>
      <p:graphicFrame>
        <p:nvGraphicFramePr>
          <p:cNvPr id="3" name="2 - Πίνακας"/>
          <p:cNvGraphicFramePr>
            <a:graphicFrameLocks noGrp="1"/>
          </p:cNvGraphicFramePr>
          <p:nvPr/>
        </p:nvGraphicFramePr>
        <p:xfrm>
          <a:off x="611559" y="1412776"/>
          <a:ext cx="7992888" cy="5029429"/>
        </p:xfrm>
        <a:graphic>
          <a:graphicData uri="http://schemas.openxmlformats.org/drawingml/2006/table">
            <a:tbl>
              <a:tblPr/>
              <a:tblGrid>
                <a:gridCol w="1598578">
                  <a:extLst>
                    <a:ext uri="{9D8B030D-6E8A-4147-A177-3AD203B41FA5}">
                      <a16:colId xmlns:a16="http://schemas.microsoft.com/office/drawing/2014/main" val="20000"/>
                    </a:ext>
                  </a:extLst>
                </a:gridCol>
                <a:gridCol w="1883472">
                  <a:extLst>
                    <a:ext uri="{9D8B030D-6E8A-4147-A177-3AD203B41FA5}">
                      <a16:colId xmlns:a16="http://schemas.microsoft.com/office/drawing/2014/main" val="20001"/>
                    </a:ext>
                  </a:extLst>
                </a:gridCol>
                <a:gridCol w="1899301">
                  <a:extLst>
                    <a:ext uri="{9D8B030D-6E8A-4147-A177-3AD203B41FA5}">
                      <a16:colId xmlns:a16="http://schemas.microsoft.com/office/drawing/2014/main" val="20002"/>
                    </a:ext>
                  </a:extLst>
                </a:gridCol>
                <a:gridCol w="1582750">
                  <a:extLst>
                    <a:ext uri="{9D8B030D-6E8A-4147-A177-3AD203B41FA5}">
                      <a16:colId xmlns:a16="http://schemas.microsoft.com/office/drawing/2014/main" val="20003"/>
                    </a:ext>
                  </a:extLst>
                </a:gridCol>
                <a:gridCol w="1028787">
                  <a:extLst>
                    <a:ext uri="{9D8B030D-6E8A-4147-A177-3AD203B41FA5}">
                      <a16:colId xmlns:a16="http://schemas.microsoft.com/office/drawing/2014/main" val="20004"/>
                    </a:ext>
                  </a:extLst>
                </a:gridCol>
              </a:tblGrid>
              <a:tr h="1365664">
                <a:tc>
                  <a:txBody>
                    <a:bodyPr/>
                    <a:lstStyle/>
                    <a:p>
                      <a:pPr>
                        <a:lnSpc>
                          <a:spcPts val="2250"/>
                        </a:lnSpc>
                        <a:spcAft>
                          <a:spcPts val="1125"/>
                        </a:spcAft>
                      </a:pPr>
                      <a:r>
                        <a:rPr lang="el-GR" sz="1400" b="1" dirty="0" err="1">
                          <a:solidFill>
                            <a:schemeClr val="bg1"/>
                          </a:solidFill>
                          <a:latin typeface="Arial" pitchFamily="34" charset="0"/>
                          <a:ea typeface="Times New Roman"/>
                          <a:cs typeface="Arial" pitchFamily="34" charset="0"/>
                        </a:rPr>
                        <a:t>Outcome</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ts val="2250"/>
                        </a:lnSpc>
                        <a:spcAft>
                          <a:spcPts val="1125"/>
                        </a:spcAft>
                      </a:pPr>
                      <a:r>
                        <a:rPr lang="en-US" sz="1400" b="0" dirty="0" err="1">
                          <a:solidFill>
                            <a:srgbClr val="FF0000"/>
                          </a:solidFill>
                          <a:latin typeface="Arial" pitchFamily="34" charset="0"/>
                          <a:ea typeface="Times New Roman"/>
                          <a:cs typeface="Arial" pitchFamily="34" charset="0"/>
                        </a:rPr>
                        <a:t>Rivaroxaban</a:t>
                      </a:r>
                      <a:r>
                        <a:rPr lang="en-US" sz="1400" b="0" dirty="0">
                          <a:solidFill>
                            <a:srgbClr val="FF0000"/>
                          </a:solidFill>
                          <a:latin typeface="Arial" pitchFamily="34" charset="0"/>
                          <a:ea typeface="Times New Roman"/>
                          <a:cs typeface="Arial" pitchFamily="34" charset="0"/>
                        </a:rPr>
                        <a:t> (2.5 mg twice daily) plus Aspirin (100 mg daily), n=2492 (%)</a:t>
                      </a:r>
                      <a:endParaRPr lang="el-GR" sz="1200" b="0" dirty="0">
                        <a:solidFill>
                          <a:srgbClr val="FF0000"/>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ts val="2250"/>
                        </a:lnSpc>
                        <a:spcAft>
                          <a:spcPts val="1125"/>
                        </a:spcAft>
                      </a:pPr>
                      <a:r>
                        <a:rPr lang="en-US" sz="1400" b="0" dirty="0">
                          <a:solidFill>
                            <a:srgbClr val="FF0000"/>
                          </a:solidFill>
                          <a:latin typeface="Arial" pitchFamily="34" charset="0"/>
                          <a:ea typeface="Times New Roman"/>
                          <a:cs typeface="Arial" pitchFamily="34" charset="0"/>
                        </a:rPr>
                        <a:t>Aspirin (100 mg once daily) alone, n=2504 (%)</a:t>
                      </a:r>
                      <a:endParaRPr lang="el-GR" sz="1200" b="0" dirty="0">
                        <a:solidFill>
                          <a:srgbClr val="FF0000"/>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ts val="2250"/>
                        </a:lnSpc>
                        <a:spcAft>
                          <a:spcPts val="1125"/>
                        </a:spcAft>
                      </a:pPr>
                      <a:r>
                        <a:rPr lang="el-GR" sz="1400" dirty="0">
                          <a:solidFill>
                            <a:schemeClr val="bg1"/>
                          </a:solidFill>
                          <a:latin typeface="Arial" pitchFamily="34" charset="0"/>
                          <a:ea typeface="Times New Roman"/>
                          <a:cs typeface="Arial" pitchFamily="34" charset="0"/>
                        </a:rPr>
                        <a:t>HR (95% CI)</a:t>
                      </a:r>
                      <a:endParaRPr lang="el-GR" sz="1200"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ts val="2250"/>
                        </a:lnSpc>
                        <a:spcAft>
                          <a:spcPts val="1125"/>
                        </a:spcAft>
                      </a:pPr>
                      <a:r>
                        <a:rPr lang="el-GR" sz="1400" i="1" dirty="0">
                          <a:solidFill>
                            <a:schemeClr val="bg1"/>
                          </a:solidFill>
                          <a:latin typeface="Arial" pitchFamily="34" charset="0"/>
                          <a:ea typeface="Times New Roman"/>
                          <a:cs typeface="Arial" pitchFamily="34" charset="0"/>
                        </a:rPr>
                        <a:t>P</a:t>
                      </a:r>
                      <a:endParaRPr lang="el-GR" sz="1200"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718799">
                <a:tc>
                  <a:txBody>
                    <a:bodyPr/>
                    <a:lstStyle/>
                    <a:p>
                      <a:pPr>
                        <a:lnSpc>
                          <a:spcPct val="115000"/>
                        </a:lnSpc>
                        <a:spcAft>
                          <a:spcPts val="1125"/>
                        </a:spcAft>
                      </a:pPr>
                      <a:r>
                        <a:rPr lang="en-US" sz="1400" b="1" dirty="0">
                          <a:solidFill>
                            <a:schemeClr val="bg1"/>
                          </a:solidFill>
                          <a:latin typeface="Arial" pitchFamily="34" charset="0"/>
                          <a:ea typeface="Times New Roman"/>
                          <a:cs typeface="Arial" pitchFamily="34" charset="0"/>
                        </a:rPr>
                        <a:t>Primary outcome: CV death/stroke/MI</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dirty="0">
                          <a:solidFill>
                            <a:schemeClr val="bg1"/>
                          </a:solidFill>
                          <a:latin typeface="Arial" pitchFamily="34" charset="0"/>
                          <a:ea typeface="Times New Roman"/>
                          <a:cs typeface="Arial" pitchFamily="34" charset="0"/>
                        </a:rPr>
                        <a:t>5.1</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a:solidFill>
                            <a:schemeClr val="bg1"/>
                          </a:solidFill>
                          <a:latin typeface="Arial" pitchFamily="34" charset="0"/>
                          <a:ea typeface="Times New Roman"/>
                          <a:cs typeface="Arial" pitchFamily="34" charset="0"/>
                        </a:rPr>
                        <a:t>6.9</a:t>
                      </a:r>
                      <a:endParaRPr lang="el-GR" sz="1200" b="1">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0.72 (0.57–0.90)</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0.005</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420246">
                <a:tc>
                  <a:txBody>
                    <a:bodyPr/>
                    <a:lstStyle/>
                    <a:p>
                      <a:pPr>
                        <a:lnSpc>
                          <a:spcPct val="115000"/>
                        </a:lnSpc>
                        <a:spcAft>
                          <a:spcPts val="1125"/>
                        </a:spcAft>
                      </a:pPr>
                      <a:r>
                        <a:rPr lang="el-GR" sz="1400" b="1" dirty="0" err="1">
                          <a:solidFill>
                            <a:schemeClr val="bg1"/>
                          </a:solidFill>
                          <a:latin typeface="Arial" pitchFamily="34" charset="0"/>
                          <a:ea typeface="Times New Roman"/>
                          <a:cs typeface="Arial" pitchFamily="34" charset="0"/>
                        </a:rPr>
                        <a:t>Major</a:t>
                      </a:r>
                      <a:r>
                        <a:rPr lang="el-GR" sz="1400" b="1" dirty="0">
                          <a:solidFill>
                            <a:schemeClr val="bg1"/>
                          </a:solidFill>
                          <a:latin typeface="Arial" pitchFamily="34" charset="0"/>
                          <a:ea typeface="Times New Roman"/>
                          <a:cs typeface="Arial" pitchFamily="34" charset="0"/>
                        </a:rPr>
                        <a:t> </a:t>
                      </a:r>
                      <a:r>
                        <a:rPr lang="el-GR" sz="1400" b="1" dirty="0" err="1">
                          <a:solidFill>
                            <a:schemeClr val="bg1"/>
                          </a:solidFill>
                          <a:latin typeface="Arial" pitchFamily="34" charset="0"/>
                          <a:ea typeface="Times New Roman"/>
                          <a:cs typeface="Arial" pitchFamily="34" charset="0"/>
                        </a:rPr>
                        <a:t>adverse</a:t>
                      </a:r>
                      <a:r>
                        <a:rPr lang="el-GR" sz="1400" b="1" dirty="0">
                          <a:solidFill>
                            <a:schemeClr val="bg1"/>
                          </a:solidFill>
                          <a:latin typeface="Arial" pitchFamily="34" charset="0"/>
                          <a:ea typeface="Times New Roman"/>
                          <a:cs typeface="Arial" pitchFamily="34" charset="0"/>
                        </a:rPr>
                        <a:t> </a:t>
                      </a:r>
                      <a:r>
                        <a:rPr lang="el-GR" sz="1400" b="1" dirty="0" err="1">
                          <a:solidFill>
                            <a:schemeClr val="bg1"/>
                          </a:solidFill>
                          <a:latin typeface="Arial" pitchFamily="34" charset="0"/>
                          <a:ea typeface="Times New Roman"/>
                          <a:cs typeface="Arial" pitchFamily="34" charset="0"/>
                        </a:rPr>
                        <a:t>limb</a:t>
                      </a:r>
                      <a:r>
                        <a:rPr lang="el-GR" sz="1400" b="1" dirty="0">
                          <a:solidFill>
                            <a:schemeClr val="bg1"/>
                          </a:solidFill>
                          <a:latin typeface="Arial" pitchFamily="34" charset="0"/>
                          <a:ea typeface="Times New Roman"/>
                          <a:cs typeface="Arial" pitchFamily="34" charset="0"/>
                        </a:rPr>
                        <a:t> </a:t>
                      </a:r>
                      <a:r>
                        <a:rPr lang="el-GR" sz="1400" b="1" dirty="0" err="1">
                          <a:solidFill>
                            <a:schemeClr val="bg1"/>
                          </a:solidFill>
                          <a:latin typeface="Arial" pitchFamily="34" charset="0"/>
                          <a:ea typeface="Times New Roman"/>
                          <a:cs typeface="Arial" pitchFamily="34" charset="0"/>
                        </a:rPr>
                        <a:t>events</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dirty="0">
                          <a:solidFill>
                            <a:schemeClr val="bg1"/>
                          </a:solidFill>
                          <a:latin typeface="Arial" pitchFamily="34" charset="0"/>
                          <a:ea typeface="Times New Roman"/>
                          <a:cs typeface="Arial" pitchFamily="34" charset="0"/>
                        </a:rPr>
                        <a:t>1.2</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a:solidFill>
                            <a:schemeClr val="bg1"/>
                          </a:solidFill>
                          <a:latin typeface="Arial" pitchFamily="34" charset="0"/>
                          <a:ea typeface="Times New Roman"/>
                          <a:cs typeface="Arial" pitchFamily="34" charset="0"/>
                        </a:rPr>
                        <a:t>2.2</a:t>
                      </a:r>
                      <a:endParaRPr lang="el-GR" sz="1200" b="1">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0.54 (0.34–0.84)</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0.005</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420246">
                <a:tc>
                  <a:txBody>
                    <a:bodyPr/>
                    <a:lstStyle/>
                    <a:p>
                      <a:pPr>
                        <a:lnSpc>
                          <a:spcPct val="115000"/>
                        </a:lnSpc>
                        <a:spcAft>
                          <a:spcPts val="1125"/>
                        </a:spcAft>
                      </a:pPr>
                      <a:r>
                        <a:rPr lang="el-GR" sz="1400" b="1" dirty="0" err="1">
                          <a:solidFill>
                            <a:schemeClr val="bg1"/>
                          </a:solidFill>
                          <a:latin typeface="Arial" pitchFamily="34" charset="0"/>
                          <a:ea typeface="Times New Roman"/>
                          <a:cs typeface="Arial" pitchFamily="34" charset="0"/>
                        </a:rPr>
                        <a:t>Major</a:t>
                      </a:r>
                      <a:r>
                        <a:rPr lang="el-GR" sz="1400" b="1" dirty="0">
                          <a:solidFill>
                            <a:schemeClr val="bg1"/>
                          </a:solidFill>
                          <a:latin typeface="Arial" pitchFamily="34" charset="0"/>
                          <a:ea typeface="Times New Roman"/>
                          <a:cs typeface="Arial" pitchFamily="34" charset="0"/>
                        </a:rPr>
                        <a:t> </a:t>
                      </a:r>
                      <a:r>
                        <a:rPr lang="el-GR" sz="1400" b="1" dirty="0" err="1">
                          <a:solidFill>
                            <a:schemeClr val="bg1"/>
                          </a:solidFill>
                          <a:latin typeface="Arial" pitchFamily="34" charset="0"/>
                          <a:ea typeface="Times New Roman"/>
                          <a:cs typeface="Arial" pitchFamily="34" charset="0"/>
                        </a:rPr>
                        <a:t>amputation</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dirty="0">
                          <a:solidFill>
                            <a:schemeClr val="bg1"/>
                          </a:solidFill>
                          <a:latin typeface="Arial" pitchFamily="34" charset="0"/>
                          <a:ea typeface="Times New Roman"/>
                          <a:cs typeface="Arial" pitchFamily="34" charset="0"/>
                        </a:rPr>
                        <a:t>0.2</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dirty="0">
                          <a:solidFill>
                            <a:schemeClr val="bg1"/>
                          </a:solidFill>
                          <a:latin typeface="Arial" pitchFamily="34" charset="0"/>
                          <a:ea typeface="Times New Roman"/>
                          <a:cs typeface="Arial" pitchFamily="34" charset="0"/>
                        </a:rPr>
                        <a:t>0.7</a:t>
                      </a:r>
                      <a:endParaRPr lang="en-US" sz="1400" b="1" dirty="0">
                        <a:solidFill>
                          <a:schemeClr val="bg1"/>
                        </a:solidFill>
                        <a:latin typeface="Arial" pitchFamily="34" charset="0"/>
                        <a:ea typeface="Times New Roman"/>
                        <a:cs typeface="Arial" pitchFamily="34" charset="0"/>
                      </a:endParaRPr>
                    </a:p>
                    <a:p>
                      <a:pPr algn="ctr">
                        <a:lnSpc>
                          <a:spcPct val="115000"/>
                        </a:lnSpc>
                        <a:spcAft>
                          <a:spcPts val="1125"/>
                        </a:spcAft>
                      </a:pP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0.30 (0.11–0.80)</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0.01</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718799">
                <a:tc>
                  <a:txBody>
                    <a:bodyPr/>
                    <a:lstStyle/>
                    <a:p>
                      <a:pPr>
                        <a:lnSpc>
                          <a:spcPct val="115000"/>
                        </a:lnSpc>
                        <a:spcAft>
                          <a:spcPts val="1125"/>
                        </a:spcAft>
                      </a:pPr>
                      <a:r>
                        <a:rPr lang="en-US" sz="1400" b="1" dirty="0">
                          <a:solidFill>
                            <a:schemeClr val="bg1"/>
                          </a:solidFill>
                          <a:latin typeface="Arial" pitchFamily="34" charset="0"/>
                          <a:ea typeface="Times New Roman"/>
                          <a:cs typeface="Arial" pitchFamily="34" charset="0"/>
                        </a:rPr>
                        <a:t>Composite of MACE/MALE/major amputation</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a:solidFill>
                            <a:schemeClr val="bg1"/>
                          </a:solidFill>
                          <a:latin typeface="Arial" pitchFamily="34" charset="0"/>
                          <a:ea typeface="Times New Roman"/>
                          <a:cs typeface="Arial" pitchFamily="34" charset="0"/>
                        </a:rPr>
                        <a:t>6.3</a:t>
                      </a:r>
                      <a:endParaRPr lang="el-GR" sz="1200" b="1">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dirty="0">
                          <a:solidFill>
                            <a:schemeClr val="bg1"/>
                          </a:solidFill>
                          <a:latin typeface="Arial" pitchFamily="34" charset="0"/>
                          <a:ea typeface="Times New Roman"/>
                          <a:cs typeface="Arial" pitchFamily="34" charset="0"/>
                        </a:rPr>
                        <a:t>9.0</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0.69 (0.56–0.85)</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0.0003</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420246">
                <a:tc>
                  <a:txBody>
                    <a:bodyPr/>
                    <a:lstStyle/>
                    <a:p>
                      <a:pPr>
                        <a:lnSpc>
                          <a:spcPct val="115000"/>
                        </a:lnSpc>
                        <a:spcAft>
                          <a:spcPts val="1125"/>
                        </a:spcAft>
                      </a:pPr>
                      <a:r>
                        <a:rPr lang="el-GR" sz="1400" b="1" dirty="0" err="1">
                          <a:solidFill>
                            <a:schemeClr val="bg1"/>
                          </a:solidFill>
                          <a:latin typeface="Arial" pitchFamily="34" charset="0"/>
                          <a:ea typeface="Times New Roman"/>
                          <a:cs typeface="Arial" pitchFamily="34" charset="0"/>
                        </a:rPr>
                        <a:t>Major</a:t>
                      </a:r>
                      <a:r>
                        <a:rPr lang="el-GR" sz="1400" b="1" dirty="0">
                          <a:solidFill>
                            <a:schemeClr val="bg1"/>
                          </a:solidFill>
                          <a:latin typeface="Arial" pitchFamily="34" charset="0"/>
                          <a:ea typeface="Times New Roman"/>
                          <a:cs typeface="Arial" pitchFamily="34" charset="0"/>
                        </a:rPr>
                        <a:t> </a:t>
                      </a:r>
                      <a:r>
                        <a:rPr lang="el-GR" sz="1400" b="1" dirty="0" err="1">
                          <a:solidFill>
                            <a:schemeClr val="bg1"/>
                          </a:solidFill>
                          <a:latin typeface="Arial" pitchFamily="34" charset="0"/>
                          <a:ea typeface="Times New Roman"/>
                          <a:cs typeface="Arial" pitchFamily="34" charset="0"/>
                        </a:rPr>
                        <a:t>bleeding</a:t>
                      </a: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a:solidFill>
                            <a:schemeClr val="bg1"/>
                          </a:solidFill>
                          <a:latin typeface="Arial" pitchFamily="34" charset="0"/>
                          <a:ea typeface="Times New Roman"/>
                          <a:cs typeface="Arial" pitchFamily="34" charset="0"/>
                        </a:rPr>
                        <a:t>3.1</a:t>
                      </a:r>
                      <a:endParaRPr lang="el-GR" sz="1200" b="1">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gn="ctr">
                        <a:lnSpc>
                          <a:spcPct val="115000"/>
                        </a:lnSpc>
                        <a:spcAft>
                          <a:spcPts val="1125"/>
                        </a:spcAft>
                      </a:pPr>
                      <a:r>
                        <a:rPr lang="el-GR" sz="1400" b="1" dirty="0">
                          <a:solidFill>
                            <a:schemeClr val="bg1"/>
                          </a:solidFill>
                          <a:latin typeface="Arial" pitchFamily="34" charset="0"/>
                          <a:ea typeface="Times New Roman"/>
                          <a:cs typeface="Arial" pitchFamily="34" charset="0"/>
                        </a:rPr>
                        <a:t>1.9</a:t>
                      </a:r>
                      <a:endParaRPr lang="en-US" sz="1400" b="1" dirty="0">
                        <a:solidFill>
                          <a:schemeClr val="bg1"/>
                        </a:solidFill>
                        <a:latin typeface="Arial" pitchFamily="34" charset="0"/>
                        <a:ea typeface="Times New Roman"/>
                        <a:cs typeface="Arial" pitchFamily="34" charset="0"/>
                      </a:endParaRPr>
                    </a:p>
                    <a:p>
                      <a:pPr algn="ctr">
                        <a:lnSpc>
                          <a:spcPct val="115000"/>
                        </a:lnSpc>
                        <a:spcAft>
                          <a:spcPts val="1125"/>
                        </a:spcAft>
                      </a:pPr>
                      <a:endParaRPr lang="el-GR" sz="1200" b="1"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a:solidFill>
                            <a:schemeClr val="bg1"/>
                          </a:solidFill>
                          <a:latin typeface="Arial" pitchFamily="34" charset="0"/>
                          <a:ea typeface="Times New Roman"/>
                          <a:cs typeface="Arial" pitchFamily="34" charset="0"/>
                        </a:rPr>
                        <a:t>1.61 (1.12–2.31)</a:t>
                      </a:r>
                      <a:endParaRPr lang="el-GR" sz="120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tc>
                  <a:txBody>
                    <a:bodyPr/>
                    <a:lstStyle/>
                    <a:p>
                      <a:pPr>
                        <a:lnSpc>
                          <a:spcPct val="115000"/>
                        </a:lnSpc>
                        <a:spcAft>
                          <a:spcPts val="1125"/>
                        </a:spcAft>
                      </a:pPr>
                      <a:r>
                        <a:rPr lang="el-GR" sz="1400" dirty="0">
                          <a:solidFill>
                            <a:schemeClr val="bg1"/>
                          </a:solidFill>
                          <a:latin typeface="Arial" pitchFamily="34" charset="0"/>
                          <a:ea typeface="Times New Roman"/>
                          <a:cs typeface="Arial" pitchFamily="34" charset="0"/>
                        </a:rPr>
                        <a:t>0.009</a:t>
                      </a:r>
                      <a:endParaRPr lang="el-GR" sz="1200" dirty="0">
                        <a:solidFill>
                          <a:schemeClr val="bg1"/>
                        </a:solidFill>
                        <a:latin typeface="Arial" pitchFamily="34" charset="0"/>
                        <a:ea typeface="Calibri"/>
                        <a:cs typeface="Arial" pitchFamily="34" charset="0"/>
                      </a:endParaRPr>
                    </a:p>
                  </a:txBody>
                  <a:tcPr marL="114932" marR="114932" marT="60846" marB="60846">
                    <a:lnL w="12700" cap="flat" cmpd="sng" algn="ctr">
                      <a:solidFill>
                        <a:srgbClr val="D8D8D8"/>
                      </a:solidFill>
                      <a:prstDash val="solid"/>
                      <a:round/>
                      <a:headEnd type="none" w="med" len="med"/>
                      <a:tailEnd type="none" w="med" len="med"/>
                    </a:lnL>
                    <a:lnR w="12700" cap="flat" cmpd="sng" algn="ctr">
                      <a:solidFill>
                        <a:srgbClr val="D8D8D8"/>
                      </a:solidFill>
                      <a:prstDash val="solid"/>
                      <a:round/>
                      <a:headEnd type="none" w="med" len="med"/>
                      <a:tailEnd type="none" w="med" len="med"/>
                    </a:lnR>
                    <a:lnT w="12700" cap="flat" cmpd="sng" algn="ctr">
                      <a:solidFill>
                        <a:srgbClr val="D8D8D8"/>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bl>
          </a:graphicData>
        </a:graphic>
      </p:graphicFrame>
      <p:sp>
        <p:nvSpPr>
          <p:cNvPr id="5" name="Rounded Rectangle 2"/>
          <p:cNvSpPr/>
          <p:nvPr/>
        </p:nvSpPr>
        <p:spPr>
          <a:xfrm>
            <a:off x="2771800" y="2780928"/>
            <a:ext cx="2664296" cy="3600400"/>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A511B-67B0-4E20-B23A-C040BE838D89}"/>
              </a:ext>
            </a:extLst>
          </p:cNvPr>
          <p:cNvSpPr>
            <a:spLocks noGrp="1"/>
          </p:cNvSpPr>
          <p:nvPr>
            <p:ph type="title"/>
          </p:nvPr>
        </p:nvSpPr>
        <p:spPr/>
        <p:txBody>
          <a:bodyPr/>
          <a:lstStyle/>
          <a:p>
            <a:r>
              <a:rPr lang="en-US" dirty="0">
                <a:solidFill>
                  <a:srgbClr val="FFC000"/>
                </a:solidFill>
              </a:rPr>
              <a:t>VOYAGER PAD</a:t>
            </a:r>
          </a:p>
        </p:txBody>
      </p:sp>
      <p:pic>
        <p:nvPicPr>
          <p:cNvPr id="7" name="Picture 6">
            <a:extLst>
              <a:ext uri="{FF2B5EF4-FFF2-40B4-BE49-F238E27FC236}">
                <a16:creationId xmlns:a16="http://schemas.microsoft.com/office/drawing/2014/main" id="{557EE39C-9E01-4C4D-8B8F-2FFDCEE4E8AA}"/>
              </a:ext>
            </a:extLst>
          </p:cNvPr>
          <p:cNvPicPr>
            <a:picLocks noChangeAspect="1"/>
          </p:cNvPicPr>
          <p:nvPr/>
        </p:nvPicPr>
        <p:blipFill rotWithShape="1">
          <a:blip r:embed="rId2"/>
          <a:srcRect l="32675" t="20601" r="18501" b="26200"/>
          <a:stretch/>
        </p:blipFill>
        <p:spPr>
          <a:xfrm>
            <a:off x="54238" y="1691680"/>
            <a:ext cx="4464496" cy="2736304"/>
          </a:xfrm>
          <a:prstGeom prst="rect">
            <a:avLst/>
          </a:prstGeom>
        </p:spPr>
      </p:pic>
      <p:pic>
        <p:nvPicPr>
          <p:cNvPr id="8" name="Picture 7">
            <a:extLst>
              <a:ext uri="{FF2B5EF4-FFF2-40B4-BE49-F238E27FC236}">
                <a16:creationId xmlns:a16="http://schemas.microsoft.com/office/drawing/2014/main" id="{68582981-D071-43E9-8B26-74463ADC8F06}"/>
              </a:ext>
            </a:extLst>
          </p:cNvPr>
          <p:cNvPicPr>
            <a:picLocks noChangeAspect="1"/>
          </p:cNvPicPr>
          <p:nvPr/>
        </p:nvPicPr>
        <p:blipFill rotWithShape="1">
          <a:blip r:embed="rId3"/>
          <a:srcRect l="23226" t="26200" r="28738" b="10800"/>
          <a:stretch/>
        </p:blipFill>
        <p:spPr>
          <a:xfrm>
            <a:off x="4610899" y="1691680"/>
            <a:ext cx="4497605" cy="3317905"/>
          </a:xfrm>
          <a:prstGeom prst="rect">
            <a:avLst/>
          </a:prstGeom>
        </p:spPr>
      </p:pic>
    </p:spTree>
    <p:extLst>
      <p:ext uri="{BB962C8B-B14F-4D97-AF65-F5344CB8AC3E}">
        <p14:creationId xmlns:p14="http://schemas.microsoft.com/office/powerpoint/2010/main" val="26360058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76353-9277-483C-A277-F81DD9497120}"/>
              </a:ext>
            </a:extLst>
          </p:cNvPr>
          <p:cNvSpPr>
            <a:spLocks noGrp="1"/>
          </p:cNvSpPr>
          <p:nvPr>
            <p:ph type="title"/>
          </p:nvPr>
        </p:nvSpPr>
        <p:spPr/>
        <p:txBody>
          <a:bodyPr/>
          <a:lstStyle/>
          <a:p>
            <a:r>
              <a:rPr lang="en-US" dirty="0">
                <a:solidFill>
                  <a:srgbClr val="FFC000"/>
                </a:solidFill>
              </a:rPr>
              <a:t>VOYAGER PAD</a:t>
            </a:r>
          </a:p>
        </p:txBody>
      </p:sp>
      <p:pic>
        <p:nvPicPr>
          <p:cNvPr id="6" name="Picture 5">
            <a:extLst>
              <a:ext uri="{FF2B5EF4-FFF2-40B4-BE49-F238E27FC236}">
                <a16:creationId xmlns:a16="http://schemas.microsoft.com/office/drawing/2014/main" id="{364D75A9-D1CF-472F-89ED-EF99242ED6A4}"/>
              </a:ext>
            </a:extLst>
          </p:cNvPr>
          <p:cNvPicPr>
            <a:picLocks noChangeAspect="1"/>
          </p:cNvPicPr>
          <p:nvPr/>
        </p:nvPicPr>
        <p:blipFill rotWithShape="1">
          <a:blip r:embed="rId2"/>
          <a:srcRect l="8263" t="26200" r="9050" b="10800"/>
          <a:stretch/>
        </p:blipFill>
        <p:spPr>
          <a:xfrm>
            <a:off x="1" y="1628800"/>
            <a:ext cx="9180512" cy="3934505"/>
          </a:xfrm>
          <a:prstGeom prst="rect">
            <a:avLst/>
          </a:prstGeom>
        </p:spPr>
      </p:pic>
      <p:sp>
        <p:nvSpPr>
          <p:cNvPr id="7" name="TextBox 6">
            <a:extLst>
              <a:ext uri="{FF2B5EF4-FFF2-40B4-BE49-F238E27FC236}">
                <a16:creationId xmlns:a16="http://schemas.microsoft.com/office/drawing/2014/main" id="{3EA8FE32-431B-49E5-BC37-115C0508A1E9}"/>
              </a:ext>
            </a:extLst>
          </p:cNvPr>
          <p:cNvSpPr txBox="1"/>
          <p:nvPr/>
        </p:nvSpPr>
        <p:spPr>
          <a:xfrm>
            <a:off x="2051720" y="5774467"/>
            <a:ext cx="5388013" cy="707886"/>
          </a:xfrm>
          <a:prstGeom prst="rect">
            <a:avLst/>
          </a:prstGeom>
          <a:noFill/>
        </p:spPr>
        <p:txBody>
          <a:bodyPr wrap="none" rtlCol="0">
            <a:spAutoFit/>
          </a:bodyPr>
          <a:lstStyle/>
          <a:p>
            <a:pPr algn="ctr"/>
            <a:r>
              <a:rPr lang="en-US" sz="2000" dirty="0">
                <a:latin typeface="Arial" panose="020B0604020202020204" pitchFamily="34" charset="0"/>
                <a:cs typeface="Arial" panose="020B0604020202020204" pitchFamily="34" charset="0"/>
              </a:rPr>
              <a:t>Claudication 77% / </a:t>
            </a:r>
            <a:r>
              <a:rPr lang="en-US" sz="2000" dirty="0">
                <a:solidFill>
                  <a:srgbClr val="FFFF00"/>
                </a:solidFill>
                <a:latin typeface="Arial" panose="020B0604020202020204" pitchFamily="34" charset="0"/>
                <a:cs typeface="Arial" panose="020B0604020202020204" pitchFamily="34" charset="0"/>
              </a:rPr>
              <a:t>Critical limb ischemia 23%</a:t>
            </a:r>
          </a:p>
          <a:p>
            <a:pPr algn="ctr"/>
            <a:r>
              <a:rPr lang="en-US" sz="2000" dirty="0">
                <a:solidFill>
                  <a:srgbClr val="FFFF00"/>
                </a:solidFill>
                <a:latin typeface="Arial" panose="020B0604020202020204" pitchFamily="34" charset="0"/>
                <a:cs typeface="Arial" panose="020B0604020202020204" pitchFamily="34" charset="0"/>
              </a:rPr>
              <a:t>Endovascular 65% </a:t>
            </a:r>
            <a:r>
              <a:rPr lang="en-US" sz="2000" dirty="0">
                <a:latin typeface="Arial" panose="020B0604020202020204" pitchFamily="34" charset="0"/>
                <a:cs typeface="Arial" panose="020B0604020202020204" pitchFamily="34" charset="0"/>
              </a:rPr>
              <a:t>/ Surgical 35%</a:t>
            </a:r>
          </a:p>
        </p:txBody>
      </p:sp>
    </p:spTree>
    <p:extLst>
      <p:ext uri="{BB962C8B-B14F-4D97-AF65-F5344CB8AC3E}">
        <p14:creationId xmlns:p14="http://schemas.microsoft.com/office/powerpoint/2010/main" val="283215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7759D-8D69-47E3-893B-D42408305DB1}"/>
              </a:ext>
            </a:extLst>
          </p:cNvPr>
          <p:cNvSpPr>
            <a:spLocks noGrp="1"/>
          </p:cNvSpPr>
          <p:nvPr>
            <p:ph type="title"/>
          </p:nvPr>
        </p:nvSpPr>
        <p:spPr/>
        <p:txBody>
          <a:bodyPr/>
          <a:lstStyle/>
          <a:p>
            <a:r>
              <a:rPr lang="en-US" dirty="0">
                <a:solidFill>
                  <a:srgbClr val="FFC000"/>
                </a:solidFill>
              </a:rPr>
              <a:t>VOYAGER-PAD &amp; Clopidogrel</a:t>
            </a:r>
          </a:p>
        </p:txBody>
      </p:sp>
      <p:sp>
        <p:nvSpPr>
          <p:cNvPr id="3" name="TextBox 2">
            <a:extLst>
              <a:ext uri="{FF2B5EF4-FFF2-40B4-BE49-F238E27FC236}">
                <a16:creationId xmlns:a16="http://schemas.microsoft.com/office/drawing/2014/main" id="{E4F1E9F1-4A9C-402B-8EEF-05CAB171351C}"/>
              </a:ext>
            </a:extLst>
          </p:cNvPr>
          <p:cNvSpPr txBox="1"/>
          <p:nvPr/>
        </p:nvSpPr>
        <p:spPr>
          <a:xfrm>
            <a:off x="539552" y="1772816"/>
            <a:ext cx="7920879" cy="707886"/>
          </a:xfrm>
          <a:prstGeom prst="rect">
            <a:avLst/>
          </a:prstGeom>
          <a:noFill/>
        </p:spPr>
        <p:txBody>
          <a:bodyPr wrap="square" rtlCol="0">
            <a:spAutoFit/>
          </a:bodyPr>
          <a:lstStyle/>
          <a:p>
            <a:r>
              <a:rPr lang="en-US" sz="2000" b="0" i="1" dirty="0">
                <a:effectLst/>
                <a:latin typeface="HelveticaNeue"/>
              </a:rPr>
              <a:t>In VOYAGER PAD, </a:t>
            </a:r>
            <a:r>
              <a:rPr lang="en-US" sz="2000" b="0" i="1" dirty="0">
                <a:solidFill>
                  <a:srgbClr val="FFFF00"/>
                </a:solidFill>
                <a:effectLst/>
                <a:latin typeface="HelveticaNeue"/>
              </a:rPr>
              <a:t>concomitant clopidogrel up to 6 months </a:t>
            </a:r>
            <a:r>
              <a:rPr lang="en-US" sz="2000" b="0" i="1" dirty="0">
                <a:effectLst/>
                <a:latin typeface="HelveticaNeue"/>
              </a:rPr>
              <a:t>after the procedure was allowed and </a:t>
            </a:r>
            <a:r>
              <a:rPr lang="en-US" sz="2000" b="0" i="1" dirty="0">
                <a:solidFill>
                  <a:srgbClr val="FFFF00"/>
                </a:solidFill>
                <a:effectLst/>
                <a:latin typeface="HelveticaNeue"/>
              </a:rPr>
              <a:t>was taken by ≈50% of enrolled </a:t>
            </a:r>
            <a:r>
              <a:rPr lang="en-US" sz="2000" b="0" i="1" dirty="0">
                <a:effectLst/>
                <a:latin typeface="HelveticaNeue"/>
              </a:rPr>
              <a:t>patients. </a:t>
            </a:r>
            <a:endParaRPr lang="en-US" sz="2000" i="1" dirty="0"/>
          </a:p>
        </p:txBody>
      </p:sp>
      <p:pic>
        <p:nvPicPr>
          <p:cNvPr id="5" name="Picture 4" descr="Chart, line chart&#10;&#10;Description automatically generated">
            <a:extLst>
              <a:ext uri="{FF2B5EF4-FFF2-40B4-BE49-F238E27FC236}">
                <a16:creationId xmlns:a16="http://schemas.microsoft.com/office/drawing/2014/main" id="{84EEA3A3-519B-47EF-8D47-05509DAFF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636912"/>
            <a:ext cx="7935575" cy="3888432"/>
          </a:xfrm>
          <a:prstGeom prst="rect">
            <a:avLst/>
          </a:prstGeom>
        </p:spPr>
      </p:pic>
    </p:spTree>
    <p:extLst>
      <p:ext uri="{BB962C8B-B14F-4D97-AF65-F5344CB8AC3E}">
        <p14:creationId xmlns:p14="http://schemas.microsoft.com/office/powerpoint/2010/main" val="3001925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3110C-D85D-4FD8-AEB6-C8B8F66D09E3}"/>
              </a:ext>
            </a:extLst>
          </p:cNvPr>
          <p:cNvSpPr>
            <a:spLocks noGrp="1"/>
          </p:cNvSpPr>
          <p:nvPr>
            <p:ph type="title"/>
          </p:nvPr>
        </p:nvSpPr>
        <p:spPr/>
        <p:txBody>
          <a:bodyPr/>
          <a:lstStyle/>
          <a:p>
            <a:r>
              <a:rPr lang="en-US" dirty="0">
                <a:solidFill>
                  <a:srgbClr val="FFC000"/>
                </a:solidFill>
              </a:rPr>
              <a:t>VOYAGER-PAD &amp; Bleeding</a:t>
            </a:r>
            <a:endParaRPr lang="en-US" dirty="0"/>
          </a:p>
        </p:txBody>
      </p:sp>
      <p:pic>
        <p:nvPicPr>
          <p:cNvPr id="4" name="Picture 3">
            <a:extLst>
              <a:ext uri="{FF2B5EF4-FFF2-40B4-BE49-F238E27FC236}">
                <a16:creationId xmlns:a16="http://schemas.microsoft.com/office/drawing/2014/main" id="{D9AF2D52-4364-40FD-8873-095530D99921}"/>
              </a:ext>
            </a:extLst>
          </p:cNvPr>
          <p:cNvPicPr>
            <a:picLocks noChangeAspect="1"/>
          </p:cNvPicPr>
          <p:nvPr/>
        </p:nvPicPr>
        <p:blipFill rotWithShape="1">
          <a:blip r:embed="rId2"/>
          <a:srcRect l="24801" t="27600" r="22438" b="33200"/>
          <a:stretch/>
        </p:blipFill>
        <p:spPr>
          <a:xfrm>
            <a:off x="899592" y="2276872"/>
            <a:ext cx="7581414" cy="3168352"/>
          </a:xfrm>
          <a:prstGeom prst="rect">
            <a:avLst/>
          </a:prstGeom>
        </p:spPr>
      </p:pic>
      <p:sp>
        <p:nvSpPr>
          <p:cNvPr id="5" name="Rectangle: Rounded Corners 4">
            <a:extLst>
              <a:ext uri="{FF2B5EF4-FFF2-40B4-BE49-F238E27FC236}">
                <a16:creationId xmlns:a16="http://schemas.microsoft.com/office/drawing/2014/main" id="{48F149B4-1CBF-4B36-BF45-59E689E2752D}"/>
              </a:ext>
            </a:extLst>
          </p:cNvPr>
          <p:cNvSpPr/>
          <p:nvPr/>
        </p:nvSpPr>
        <p:spPr>
          <a:xfrm>
            <a:off x="971600" y="3861048"/>
            <a:ext cx="748883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FC2697C1-215B-4D69-BAF0-3A226C98381B}"/>
              </a:ext>
            </a:extLst>
          </p:cNvPr>
          <p:cNvSpPr/>
          <p:nvPr/>
        </p:nvSpPr>
        <p:spPr>
          <a:xfrm>
            <a:off x="971600" y="4941168"/>
            <a:ext cx="748883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10140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with low confidence">
            <a:extLst>
              <a:ext uri="{FF2B5EF4-FFF2-40B4-BE49-F238E27FC236}">
                <a16:creationId xmlns:a16="http://schemas.microsoft.com/office/drawing/2014/main" id="{1485B065-9BAA-40E3-961D-E3DF3FEE4F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432" y="3568914"/>
            <a:ext cx="5112568" cy="3289086"/>
          </a:xfrm>
          <a:prstGeom prst="rect">
            <a:avLst/>
          </a:prstGeom>
        </p:spPr>
      </p:pic>
      <p:pic>
        <p:nvPicPr>
          <p:cNvPr id="5" name="Picture 4">
            <a:extLst>
              <a:ext uri="{FF2B5EF4-FFF2-40B4-BE49-F238E27FC236}">
                <a16:creationId xmlns:a16="http://schemas.microsoft.com/office/drawing/2014/main" id="{CD9FD4A5-342E-4634-AEEB-A63746111164}"/>
              </a:ext>
            </a:extLst>
          </p:cNvPr>
          <p:cNvPicPr>
            <a:picLocks noChangeAspect="1"/>
          </p:cNvPicPr>
          <p:nvPr/>
        </p:nvPicPr>
        <p:blipFill rotWithShape="1">
          <a:blip r:embed="rId3"/>
          <a:srcRect l="20864" t="29001" r="20862" b="6600"/>
          <a:stretch/>
        </p:blipFill>
        <p:spPr>
          <a:xfrm>
            <a:off x="0" y="-28356"/>
            <a:ext cx="5328592" cy="3312368"/>
          </a:xfrm>
          <a:prstGeom prst="rect">
            <a:avLst/>
          </a:prstGeom>
        </p:spPr>
      </p:pic>
      <p:sp>
        <p:nvSpPr>
          <p:cNvPr id="6" name="Rectangle: Rounded Corners 5">
            <a:extLst>
              <a:ext uri="{FF2B5EF4-FFF2-40B4-BE49-F238E27FC236}">
                <a16:creationId xmlns:a16="http://schemas.microsoft.com/office/drawing/2014/main" id="{843A35FE-42D0-4615-9595-26D193E92E76}"/>
              </a:ext>
            </a:extLst>
          </p:cNvPr>
          <p:cNvSpPr/>
          <p:nvPr/>
        </p:nvSpPr>
        <p:spPr>
          <a:xfrm>
            <a:off x="4031432" y="4221088"/>
            <a:ext cx="5112568" cy="9361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450C54E-90C6-447A-B409-9DDFD55F7D8D}"/>
              </a:ext>
            </a:extLst>
          </p:cNvPr>
          <p:cNvSpPr/>
          <p:nvPr/>
        </p:nvSpPr>
        <p:spPr>
          <a:xfrm>
            <a:off x="108012" y="404664"/>
            <a:ext cx="4463988" cy="15841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36C012-6452-42D2-9C92-1A045318C945}"/>
              </a:ext>
            </a:extLst>
          </p:cNvPr>
          <p:cNvSpPr txBox="1"/>
          <p:nvPr/>
        </p:nvSpPr>
        <p:spPr>
          <a:xfrm>
            <a:off x="5580112" y="143054"/>
            <a:ext cx="2171364" cy="523220"/>
          </a:xfrm>
          <a:prstGeom prst="rect">
            <a:avLst/>
          </a:prstGeom>
          <a:noFill/>
        </p:spPr>
        <p:txBody>
          <a:bodyPr wrap="none" rtlCol="0">
            <a:spAutoFit/>
          </a:bodyPr>
          <a:lstStyle/>
          <a:p>
            <a:r>
              <a:rPr lang="en-US" sz="2800" b="1" dirty="0">
                <a:highlight>
                  <a:srgbClr val="FF0000"/>
                </a:highlight>
                <a:latin typeface="Arial" panose="020B0604020202020204" pitchFamily="34" charset="0"/>
                <a:cs typeface="Arial" panose="020B0604020202020204" pitchFamily="34" charset="0"/>
              </a:rPr>
              <a:t> COMPASS </a:t>
            </a:r>
          </a:p>
        </p:txBody>
      </p:sp>
      <p:sp>
        <p:nvSpPr>
          <p:cNvPr id="9" name="TextBox 8">
            <a:extLst>
              <a:ext uri="{FF2B5EF4-FFF2-40B4-BE49-F238E27FC236}">
                <a16:creationId xmlns:a16="http://schemas.microsoft.com/office/drawing/2014/main" id="{56A7E8A0-0861-4B9F-910A-ECFF83FCADAE}"/>
              </a:ext>
            </a:extLst>
          </p:cNvPr>
          <p:cNvSpPr txBox="1"/>
          <p:nvPr/>
        </p:nvSpPr>
        <p:spPr>
          <a:xfrm>
            <a:off x="1259632" y="6021288"/>
            <a:ext cx="2797241" cy="523220"/>
          </a:xfrm>
          <a:prstGeom prst="rect">
            <a:avLst/>
          </a:prstGeom>
          <a:noFill/>
        </p:spPr>
        <p:txBody>
          <a:bodyPr wrap="none" rtlCol="0">
            <a:spAutoFit/>
          </a:bodyPr>
          <a:lstStyle/>
          <a:p>
            <a:r>
              <a:rPr lang="en-US" sz="2800" b="1" dirty="0">
                <a:highlight>
                  <a:srgbClr val="FF0000"/>
                </a:highlight>
                <a:latin typeface="Arial" panose="020B0604020202020204" pitchFamily="34" charset="0"/>
                <a:cs typeface="Arial" panose="020B0604020202020204" pitchFamily="34" charset="0"/>
              </a:rPr>
              <a:t>VOYAGER-PAD</a:t>
            </a:r>
          </a:p>
        </p:txBody>
      </p:sp>
    </p:spTree>
    <p:extLst>
      <p:ext uri="{BB962C8B-B14F-4D97-AF65-F5344CB8AC3E}">
        <p14:creationId xmlns:p14="http://schemas.microsoft.com/office/powerpoint/2010/main" val="2438847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B7F64-8824-4B4B-9A49-B8DF6810E9DE}"/>
              </a:ext>
            </a:extLst>
          </p:cNvPr>
          <p:cNvSpPr>
            <a:spLocks noGrp="1"/>
          </p:cNvSpPr>
          <p:nvPr>
            <p:ph type="title"/>
          </p:nvPr>
        </p:nvSpPr>
        <p:spPr/>
        <p:txBody>
          <a:bodyPr>
            <a:normAutofit fontScale="90000"/>
          </a:bodyPr>
          <a:lstStyle/>
          <a:p>
            <a:r>
              <a:rPr lang="en-US" dirty="0">
                <a:solidFill>
                  <a:srgbClr val="FFC000"/>
                </a:solidFill>
              </a:rPr>
              <a:t>Global vascular guidelines for CLTI - 2019</a:t>
            </a:r>
          </a:p>
        </p:txBody>
      </p:sp>
      <p:pic>
        <p:nvPicPr>
          <p:cNvPr id="4" name="Picture 3">
            <a:extLst>
              <a:ext uri="{FF2B5EF4-FFF2-40B4-BE49-F238E27FC236}">
                <a16:creationId xmlns:a16="http://schemas.microsoft.com/office/drawing/2014/main" id="{95D3FFEA-FF11-4D47-A582-1B76836F2591}"/>
              </a:ext>
            </a:extLst>
          </p:cNvPr>
          <p:cNvPicPr>
            <a:picLocks noChangeAspect="1"/>
          </p:cNvPicPr>
          <p:nvPr/>
        </p:nvPicPr>
        <p:blipFill rotWithShape="1">
          <a:blip r:embed="rId2"/>
          <a:srcRect l="9051" t="37674" r="16926" b="20602"/>
          <a:stretch/>
        </p:blipFill>
        <p:spPr>
          <a:xfrm>
            <a:off x="256920" y="1412776"/>
            <a:ext cx="8630159" cy="2736304"/>
          </a:xfrm>
          <a:prstGeom prst="rect">
            <a:avLst/>
          </a:prstGeom>
        </p:spPr>
      </p:pic>
      <p:sp>
        <p:nvSpPr>
          <p:cNvPr id="5" name="Rectangle: Rounded Corners 4">
            <a:extLst>
              <a:ext uri="{FF2B5EF4-FFF2-40B4-BE49-F238E27FC236}">
                <a16:creationId xmlns:a16="http://schemas.microsoft.com/office/drawing/2014/main" id="{8ACCA6D7-A762-4020-B515-4F05DB0391C8}"/>
              </a:ext>
            </a:extLst>
          </p:cNvPr>
          <p:cNvSpPr/>
          <p:nvPr/>
        </p:nvSpPr>
        <p:spPr>
          <a:xfrm>
            <a:off x="539552" y="2420888"/>
            <a:ext cx="8064896" cy="9361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D6F13A9-2160-4F99-B159-7893BE49FD97}"/>
              </a:ext>
            </a:extLst>
          </p:cNvPr>
          <p:cNvPicPr>
            <a:picLocks noChangeAspect="1"/>
          </p:cNvPicPr>
          <p:nvPr/>
        </p:nvPicPr>
        <p:blipFill rotWithShape="1">
          <a:blip r:embed="rId3"/>
          <a:srcRect l="3538" t="24801" r="42913" b="26200"/>
          <a:stretch/>
        </p:blipFill>
        <p:spPr>
          <a:xfrm>
            <a:off x="1361804" y="4288234"/>
            <a:ext cx="4896544" cy="2520280"/>
          </a:xfrm>
          <a:prstGeom prst="rect">
            <a:avLst/>
          </a:prstGeom>
        </p:spPr>
      </p:pic>
      <p:sp>
        <p:nvSpPr>
          <p:cNvPr id="8" name="TextBox 7">
            <a:extLst>
              <a:ext uri="{FF2B5EF4-FFF2-40B4-BE49-F238E27FC236}">
                <a16:creationId xmlns:a16="http://schemas.microsoft.com/office/drawing/2014/main" id="{46851CF5-6803-4E67-8E04-E3BCCBC3E2F2}"/>
              </a:ext>
            </a:extLst>
          </p:cNvPr>
          <p:cNvSpPr txBox="1"/>
          <p:nvPr/>
        </p:nvSpPr>
        <p:spPr>
          <a:xfrm>
            <a:off x="1361804" y="4293096"/>
            <a:ext cx="4896544" cy="338554"/>
          </a:xfrm>
          <a:prstGeom prst="rect">
            <a:avLst/>
          </a:prstGeom>
          <a:solidFill>
            <a:srgbClr val="0070C0"/>
          </a:solidFill>
        </p:spPr>
        <p:txBody>
          <a:bodyPr wrap="square" rtlCol="0">
            <a:spAutoFit/>
          </a:bodyPr>
          <a:lstStyle/>
          <a:p>
            <a:pPr algn="ctr"/>
            <a:r>
              <a:rPr lang="en-US" sz="1600" dirty="0">
                <a:latin typeface="Arial" panose="020B0604020202020204" pitchFamily="34" charset="0"/>
                <a:cs typeface="Arial" panose="020B0604020202020204" pitchFamily="34" charset="0"/>
              </a:rPr>
              <a:t>RISK BENEFIT analysis</a:t>
            </a:r>
          </a:p>
        </p:txBody>
      </p:sp>
      <p:sp>
        <p:nvSpPr>
          <p:cNvPr id="9" name="TextBox 8">
            <a:extLst>
              <a:ext uri="{FF2B5EF4-FFF2-40B4-BE49-F238E27FC236}">
                <a16:creationId xmlns:a16="http://schemas.microsoft.com/office/drawing/2014/main" id="{53C0C285-E78B-41F9-88A5-B7D2FEBCC01B}"/>
              </a:ext>
            </a:extLst>
          </p:cNvPr>
          <p:cNvSpPr txBox="1"/>
          <p:nvPr/>
        </p:nvSpPr>
        <p:spPr>
          <a:xfrm>
            <a:off x="6402364" y="6351711"/>
            <a:ext cx="1770036" cy="461665"/>
          </a:xfrm>
          <a:prstGeom prst="rect">
            <a:avLst/>
          </a:prstGeom>
          <a:noFill/>
        </p:spPr>
        <p:txBody>
          <a:bodyPr wrap="none" rtlCol="0">
            <a:spAutoFit/>
          </a:bodyPr>
          <a:lstStyle/>
          <a:p>
            <a:r>
              <a:rPr lang="en-US" sz="1200" i="1" dirty="0">
                <a:latin typeface="Arial" panose="020B0604020202020204" pitchFamily="34" charset="0"/>
                <a:cs typeface="Arial" panose="020B0604020202020204" pitchFamily="34" charset="0"/>
              </a:rPr>
              <a:t>Anticoagulation forum</a:t>
            </a:r>
          </a:p>
          <a:p>
            <a:r>
              <a:rPr lang="en-US" sz="1200" i="1" dirty="0">
                <a:latin typeface="Arial" panose="020B0604020202020204" pitchFamily="34" charset="0"/>
                <a:cs typeface="Arial" panose="020B0604020202020204" pitchFamily="34" charset="0"/>
              </a:rPr>
              <a:t>excellence.acforum.org</a:t>
            </a:r>
          </a:p>
        </p:txBody>
      </p:sp>
    </p:spTree>
    <p:extLst>
      <p:ext uri="{BB962C8B-B14F-4D97-AF65-F5344CB8AC3E}">
        <p14:creationId xmlns:p14="http://schemas.microsoft.com/office/powerpoint/2010/main" val="15043129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3581" t="18634" r="23420" b="14867"/>
          <a:stretch>
            <a:fillRect/>
          </a:stretch>
        </p:blipFill>
        <p:spPr bwMode="auto">
          <a:xfrm>
            <a:off x="323528" y="-2631"/>
            <a:ext cx="8568952" cy="5087815"/>
          </a:xfrm>
          <a:prstGeom prst="rect">
            <a:avLst/>
          </a:prstGeom>
          <a:noFill/>
          <a:ln w="9525">
            <a:noFill/>
            <a:miter lim="800000"/>
            <a:headEnd/>
            <a:tailEnd/>
          </a:ln>
        </p:spPr>
      </p:pic>
      <p:sp>
        <p:nvSpPr>
          <p:cNvPr id="5" name="Rounded Rectangle 3"/>
          <p:cNvSpPr/>
          <p:nvPr/>
        </p:nvSpPr>
        <p:spPr>
          <a:xfrm>
            <a:off x="1835696" y="3645024"/>
            <a:ext cx="1296144" cy="1296144"/>
          </a:xfrm>
          <a:prstGeom prst="round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6084168" y="3645024"/>
            <a:ext cx="1296144" cy="1296144"/>
          </a:xfrm>
          <a:prstGeom prst="round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3"/>
          <p:cNvSpPr/>
          <p:nvPr/>
        </p:nvSpPr>
        <p:spPr>
          <a:xfrm>
            <a:off x="3203848" y="3645024"/>
            <a:ext cx="1296144" cy="129614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3"/>
          <p:cNvSpPr/>
          <p:nvPr/>
        </p:nvSpPr>
        <p:spPr>
          <a:xfrm>
            <a:off x="4644008" y="3645024"/>
            <a:ext cx="1296144" cy="129614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8 - Ορθογώνιο"/>
          <p:cNvSpPr/>
          <p:nvPr/>
        </p:nvSpPr>
        <p:spPr>
          <a:xfrm>
            <a:off x="2555776" y="1340768"/>
            <a:ext cx="4104456" cy="8640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TextBox"/>
          <p:cNvSpPr txBox="1"/>
          <p:nvPr/>
        </p:nvSpPr>
        <p:spPr>
          <a:xfrm>
            <a:off x="0" y="5157192"/>
            <a:ext cx="9144000" cy="1631216"/>
          </a:xfrm>
          <a:prstGeom prst="rect">
            <a:avLst/>
          </a:prstGeom>
          <a:noFill/>
        </p:spPr>
        <p:txBody>
          <a:bodyPr wrap="square" rtlCol="0">
            <a:spAutoFit/>
          </a:bodyPr>
          <a:lstStyle/>
          <a:p>
            <a:pPr algn="ctr"/>
            <a:r>
              <a:rPr lang="en-US" sz="2000" b="1" i="1" dirty="0" err="1">
                <a:solidFill>
                  <a:srgbClr val="FFFF00"/>
                </a:solidFill>
                <a:latin typeface="Arial" pitchFamily="34" charset="0"/>
                <a:cs typeface="Arial" pitchFamily="34" charset="0"/>
              </a:rPr>
              <a:t>Clopidogrel</a:t>
            </a:r>
            <a:r>
              <a:rPr lang="en-US" sz="2000" b="1" i="1" dirty="0">
                <a:solidFill>
                  <a:srgbClr val="FFFF00"/>
                </a:solidFill>
                <a:latin typeface="Arial" pitchFamily="34" charset="0"/>
                <a:cs typeface="Arial" pitchFamily="34" charset="0"/>
              </a:rPr>
              <a:t> is the agent of choice in PAD</a:t>
            </a:r>
            <a:endParaRPr lang="en-US" sz="1100" b="1" i="1" dirty="0">
              <a:latin typeface="Arial" pitchFamily="34" charset="0"/>
              <a:cs typeface="Arial" pitchFamily="34" charset="0"/>
            </a:endParaRPr>
          </a:p>
          <a:p>
            <a:pPr algn="ctr"/>
            <a:r>
              <a:rPr lang="en-US" sz="2000" b="1" i="1" dirty="0">
                <a:solidFill>
                  <a:srgbClr val="FF0000"/>
                </a:solidFill>
                <a:latin typeface="Arial" pitchFamily="34" charset="0"/>
                <a:cs typeface="Arial" pitchFamily="34" charset="0"/>
              </a:rPr>
              <a:t>Consider DAPT in Complex interventions and CLI</a:t>
            </a:r>
          </a:p>
          <a:p>
            <a:pPr algn="ctr"/>
            <a:r>
              <a:rPr lang="en-US" sz="2000" b="1" i="1" dirty="0">
                <a:latin typeface="Arial" pitchFamily="34" charset="0"/>
                <a:cs typeface="Arial" pitchFamily="34" charset="0"/>
              </a:rPr>
              <a:t>Low-dose NOAC and ASA/Clopidogrel?</a:t>
            </a:r>
          </a:p>
          <a:p>
            <a:pPr algn="ctr"/>
            <a:r>
              <a:rPr lang="en-US" sz="2000" b="1" i="1" dirty="0">
                <a:latin typeface="Arial" pitchFamily="34" charset="0"/>
                <a:cs typeface="Arial" pitchFamily="34" charset="0"/>
              </a:rPr>
              <a:t>NOAC and ASA: Systemic events vs Amputations?</a:t>
            </a:r>
          </a:p>
          <a:p>
            <a:pPr algn="ctr"/>
            <a:r>
              <a:rPr lang="en-US" sz="2000" b="1" i="1" dirty="0">
                <a:highlight>
                  <a:srgbClr val="FF0000"/>
                </a:highlight>
                <a:latin typeface="Arial" pitchFamily="34" charset="0"/>
                <a:cs typeface="Arial" pitchFamily="34" charset="0"/>
              </a:rPr>
              <a:t>We need CLI-specific studies</a:t>
            </a:r>
            <a:endParaRPr lang="el-GR" sz="2000" b="1" i="1" dirty="0">
              <a:highlight>
                <a:srgbClr val="FF0000"/>
              </a:highlight>
              <a:latin typeface="Arial" pitchFamily="34" charset="0"/>
              <a:cs typeface="Arial" pitchFamily="34" charset="0"/>
            </a:endParaRPr>
          </a:p>
        </p:txBody>
      </p:sp>
    </p:spTree>
    <p:extLst>
      <p:ext uri="{BB962C8B-B14F-4D97-AF65-F5344CB8AC3E}">
        <p14:creationId xmlns:p14="http://schemas.microsoft.com/office/powerpoint/2010/main" val="1651290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flipH="1">
            <a:off x="-36512" y="0"/>
            <a:ext cx="5148064" cy="6864084"/>
          </a:xfrm>
          <a:prstGeom prst="rect">
            <a:avLst/>
          </a:prstGeom>
          <a:noFill/>
          <a:ln w="9525">
            <a:noFill/>
            <a:miter lim="800000"/>
            <a:headEnd/>
            <a:tailEnd/>
          </a:ln>
        </p:spPr>
      </p:pic>
      <p:sp>
        <p:nvSpPr>
          <p:cNvPr id="3" name="2 - Τίτλος"/>
          <p:cNvSpPr>
            <a:spLocks noGrp="1"/>
          </p:cNvSpPr>
          <p:nvPr>
            <p:ph type="title"/>
          </p:nvPr>
        </p:nvSpPr>
        <p:spPr>
          <a:xfrm>
            <a:off x="5796136" y="4734272"/>
            <a:ext cx="2495128" cy="1143000"/>
          </a:xfrm>
        </p:spPr>
        <p:txBody>
          <a:bodyPr>
            <a:noAutofit/>
          </a:bodyPr>
          <a:lstStyle/>
          <a:p>
            <a:pPr algn="r"/>
            <a:r>
              <a:rPr lang="el-GR" sz="6000" dirty="0" err="1">
                <a:solidFill>
                  <a:srgbClr val="FFC000"/>
                </a:solidFill>
              </a:rPr>
              <a:t>Thank</a:t>
            </a:r>
            <a:r>
              <a:rPr lang="el-GR" sz="6000" dirty="0">
                <a:solidFill>
                  <a:srgbClr val="FFC000"/>
                </a:solidFill>
              </a:rPr>
              <a:t> </a:t>
            </a:r>
            <a:r>
              <a:rPr lang="el-GR" sz="6000" dirty="0" err="1">
                <a:solidFill>
                  <a:srgbClr val="FFC000"/>
                </a:solidFill>
              </a:rPr>
              <a:t>You</a:t>
            </a:r>
            <a:endParaRPr lang="el-GR" sz="6000" dirty="0">
              <a:solidFill>
                <a:srgbClr val="FFC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363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606" t="16666" r="26933" b="4546"/>
          <a:stretch/>
        </p:blipFill>
        <p:spPr bwMode="auto">
          <a:xfrm>
            <a:off x="132760" y="188640"/>
            <a:ext cx="8849599" cy="6483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1979712" y="1340768"/>
            <a:ext cx="6984776" cy="1008112"/>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ounded Rectangle 3"/>
          <p:cNvSpPr/>
          <p:nvPr/>
        </p:nvSpPr>
        <p:spPr>
          <a:xfrm>
            <a:off x="1979712" y="2996952"/>
            <a:ext cx="6984776" cy="21602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p:cNvSpPr/>
          <p:nvPr/>
        </p:nvSpPr>
        <p:spPr>
          <a:xfrm>
            <a:off x="1979712" y="4005064"/>
            <a:ext cx="6984776" cy="576064"/>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1979712" y="5733256"/>
            <a:ext cx="6984776" cy="432048"/>
          </a:xfrm>
          <a:prstGeom prst="round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514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C000"/>
                </a:solidFill>
              </a:rPr>
              <a:t>Conclusions</a:t>
            </a:r>
          </a:p>
        </p:txBody>
      </p:sp>
      <p:sp>
        <p:nvSpPr>
          <p:cNvPr id="3" name="Content Placeholder 2"/>
          <p:cNvSpPr>
            <a:spLocks noGrp="1"/>
          </p:cNvSpPr>
          <p:nvPr>
            <p:ph idx="1"/>
          </p:nvPr>
        </p:nvSpPr>
        <p:spPr>
          <a:xfrm>
            <a:off x="457200" y="1412776"/>
            <a:ext cx="8075240" cy="4708525"/>
          </a:xfrm>
        </p:spPr>
        <p:txBody>
          <a:bodyPr/>
          <a:lstStyle/>
          <a:p>
            <a:pPr marL="879475" indent="-742950">
              <a:lnSpc>
                <a:spcPct val="150000"/>
              </a:lnSpc>
              <a:buFont typeface="Wingdings" pitchFamily="2" charset="2"/>
              <a:buChar char="q"/>
            </a:pPr>
            <a:r>
              <a:rPr lang="en-GB" dirty="0">
                <a:solidFill>
                  <a:srgbClr val="FFFF00"/>
                </a:solidFill>
                <a:latin typeface="Arial" pitchFamily="34" charset="0"/>
                <a:cs typeface="Arial" pitchFamily="34" charset="0"/>
              </a:rPr>
              <a:t>Aspirin + Clopidogrel prevent major amputations </a:t>
            </a:r>
            <a:r>
              <a:rPr lang="en-GB" dirty="0">
                <a:solidFill>
                  <a:prstClr val="white">
                    <a:lumMod val="95000"/>
                  </a:prstClr>
                </a:solidFill>
                <a:latin typeface="Arial" pitchFamily="34" charset="0"/>
                <a:cs typeface="Arial" pitchFamily="34" charset="0"/>
              </a:rPr>
              <a:t>in PAD patients </a:t>
            </a:r>
            <a:r>
              <a:rPr lang="en-GB" dirty="0">
                <a:solidFill>
                  <a:srgbClr val="FFFF00"/>
                </a:solidFill>
                <a:latin typeface="Arial" pitchFamily="34" charset="0"/>
                <a:cs typeface="Arial" pitchFamily="34" charset="0"/>
              </a:rPr>
              <a:t>following revascularization</a:t>
            </a:r>
            <a:r>
              <a:rPr lang="en-GB" dirty="0">
                <a:solidFill>
                  <a:prstClr val="white">
                    <a:lumMod val="95000"/>
                  </a:prstClr>
                </a:solidFill>
                <a:latin typeface="Arial" pitchFamily="34" charset="0"/>
                <a:cs typeface="Arial" pitchFamily="34" charset="0"/>
              </a:rPr>
              <a:t> (32% relative risk reduction)</a:t>
            </a:r>
          </a:p>
          <a:p>
            <a:pPr marL="136525" lvl="0" indent="0">
              <a:lnSpc>
                <a:spcPct val="150000"/>
              </a:lnSpc>
              <a:buNone/>
            </a:pPr>
            <a:endParaRPr lang="en-GB" dirty="0">
              <a:solidFill>
                <a:prstClr val="white"/>
              </a:solidFill>
              <a:latin typeface="Arial" pitchFamily="34" charset="0"/>
              <a:cs typeface="Arial" pitchFamily="34" charset="0"/>
            </a:endParaRPr>
          </a:p>
          <a:p>
            <a:endParaRPr lang="en-GB" dirty="0"/>
          </a:p>
        </p:txBody>
      </p:sp>
    </p:spTree>
    <p:extLst>
      <p:ext uri="{BB962C8B-B14F-4D97-AF65-F5344CB8AC3E}">
        <p14:creationId xmlns:p14="http://schemas.microsoft.com/office/powerpoint/2010/main" val="3794998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6181" t="38933" r="28144" b="12067"/>
          <a:stretch>
            <a:fillRect/>
          </a:stretch>
        </p:blipFill>
        <p:spPr bwMode="auto">
          <a:xfrm>
            <a:off x="0" y="-27384"/>
            <a:ext cx="9144000" cy="5517931"/>
          </a:xfrm>
          <a:prstGeom prst="rect">
            <a:avLst/>
          </a:prstGeom>
          <a:noFill/>
          <a:ln w="9525">
            <a:noFill/>
            <a:miter lim="800000"/>
            <a:headEnd/>
            <a:tailEnd/>
          </a:ln>
        </p:spPr>
      </p:pic>
      <p:sp>
        <p:nvSpPr>
          <p:cNvPr id="3" name="2 - TextBox"/>
          <p:cNvSpPr txBox="1"/>
          <p:nvPr/>
        </p:nvSpPr>
        <p:spPr>
          <a:xfrm>
            <a:off x="1331640" y="6074132"/>
            <a:ext cx="7488832" cy="523220"/>
          </a:xfrm>
          <a:prstGeom prst="rect">
            <a:avLst/>
          </a:prstGeom>
          <a:noFill/>
        </p:spPr>
        <p:txBody>
          <a:bodyPr wrap="square" rtlCol="0">
            <a:spAutoFit/>
          </a:bodyPr>
          <a:lstStyle/>
          <a:p>
            <a:pPr algn="r"/>
            <a:r>
              <a:rPr lang="en-US" sz="1400" i="1" dirty="0">
                <a:latin typeface="Arial" pitchFamily="34" charset="0"/>
                <a:cs typeface="Arial" pitchFamily="34" charset="0"/>
              </a:rPr>
              <a:t>2017 ESC Guidelines on the Diagnosis and Treatment of Peripheral Arterial Diseases, in collaboration with the European Society for Vascular Surgery (ESVS)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8" name="Rectangle 7"/>
          <p:cNvSpPr/>
          <p:nvPr/>
        </p:nvSpPr>
        <p:spPr>
          <a:xfrm>
            <a:off x="4573600" y="3213080"/>
            <a:ext cx="4461296" cy="3416320"/>
          </a:xfrm>
          <a:prstGeom prst="rect">
            <a:avLst/>
          </a:prstGeom>
          <a:solidFill>
            <a:sysClr val="window" lastClr="FFFFFF"/>
          </a:solidFill>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pitchFamily="34" charset="0"/>
                <a:cs typeface="Arial" pitchFamily="34" charset="0"/>
              </a:rPr>
              <a:t>2011 New Recommendation</a:t>
            </a:r>
            <a:r>
              <a:rPr kumimoji="0" lang="el-GR" sz="1800" b="1" i="0" u="none" strike="noStrike" kern="1200" cap="none" spc="0" normalizeH="0" baseline="0" noProof="0" dirty="0">
                <a:ln>
                  <a:noFill/>
                </a:ln>
                <a:solidFill>
                  <a:srgbClr val="FF0000"/>
                </a:solidFill>
                <a:effectLst/>
                <a:uLnTx/>
                <a:uFillTx/>
                <a:latin typeface="Calibri" pitchFamily="34" charset="0"/>
                <a:cs typeface="Arial" pitchFamily="34" charset="0"/>
              </a:rPr>
              <a:t> </a:t>
            </a:r>
            <a:r>
              <a:rPr kumimoji="0" lang="en-GB" sz="1800" b="1" i="0" u="none" strike="noStrike" kern="1200" cap="none" spc="0" normalizeH="0" baseline="0" noProof="0" dirty="0">
                <a:ln>
                  <a:noFill/>
                </a:ln>
                <a:solidFill>
                  <a:srgbClr val="FF0000"/>
                </a:solidFill>
                <a:effectLst/>
                <a:uLnTx/>
                <a:uFillTx/>
                <a:latin typeface="Calibri" pitchFamily="34" charset="0"/>
                <a:cs typeface="Arial" pitchFamily="34" charset="0"/>
              </a:rPr>
              <a:t>CLASS </a:t>
            </a:r>
            <a:r>
              <a:rPr kumimoji="0" lang="en-GB" sz="1800" b="1" i="0" u="none" strike="noStrike" kern="1200" cap="none" spc="0" normalizeH="0" baseline="0" noProof="0" dirty="0" err="1">
                <a:ln>
                  <a:noFill/>
                </a:ln>
                <a:solidFill>
                  <a:srgbClr val="FF0000"/>
                </a:solidFill>
                <a:effectLst/>
                <a:uLnTx/>
                <a:uFillTx/>
                <a:latin typeface="Calibri" pitchFamily="34" charset="0"/>
                <a:cs typeface="Arial" pitchFamily="34" charset="0"/>
              </a:rPr>
              <a:t>IIb</a:t>
            </a:r>
            <a:r>
              <a:rPr kumimoji="0" lang="en-GB" sz="1800" b="0" i="0" u="none" strike="noStrike" kern="1200" cap="none" spc="0" normalizeH="0" baseline="0" noProof="0" dirty="0">
                <a:ln>
                  <a:noFill/>
                </a:ln>
                <a:solidFill>
                  <a:srgbClr val="FF0000"/>
                </a:solidFill>
                <a:effectLst/>
                <a:uLnTx/>
                <a:uFillTx/>
                <a:latin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The combination of aspirin and</a:t>
            </a:r>
            <a:r>
              <a:rPr kumimoji="0" lang="el-GR" sz="1800" b="1"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clopidogrel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may be considered to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reduce the risk of cardiovascular</a:t>
            </a:r>
            <a:r>
              <a:rPr kumimoji="0" lang="el-GR" sz="1800" b="1" i="0" u="sng"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events in patients with symptomatic atherosclerotic lower</a:t>
            </a:r>
            <a:r>
              <a:rPr kumimoji="0" lang="el-GR" sz="1800" b="1" i="0" u="sng"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extremity PAD</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 including those with intermittent claudication or</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CLI,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prior lower extremity revascularization (endovascular or</a:t>
            </a:r>
            <a:r>
              <a:rPr kumimoji="0" lang="el-GR" sz="1800" b="1" i="0" u="sng"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surgical),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or prior amputation for lower extremity ischemia and</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who are not at increased risk of bleeding and who are high</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perceived cardiovascular risk. (</a:t>
            </a: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Level of Evidence: B</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a:t>
            </a:r>
          </a:p>
        </p:txBody>
      </p:sp>
      <p:sp>
        <p:nvSpPr>
          <p:cNvPr id="9" name="Rectangle 8"/>
          <p:cNvSpPr/>
          <p:nvPr/>
        </p:nvSpPr>
        <p:spPr>
          <a:xfrm>
            <a:off x="109104" y="3213080"/>
            <a:ext cx="4320480" cy="3416320"/>
          </a:xfrm>
          <a:prstGeom prst="rect">
            <a:avLst/>
          </a:prstGeom>
          <a:solidFill>
            <a:sysClr val="window" lastClr="FFFFFF"/>
          </a:solidFill>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pitchFamily="34" charset="0"/>
                <a:cs typeface="Arial" pitchFamily="34" charset="0"/>
              </a:rPr>
              <a:t>2011 Updated Recommendation</a:t>
            </a:r>
            <a:r>
              <a:rPr kumimoji="0" lang="el-GR" sz="1800" b="1" i="0" u="none" strike="noStrike" kern="1200" cap="none" spc="0" normalizeH="0" baseline="0" noProof="0" dirty="0">
                <a:ln>
                  <a:noFill/>
                </a:ln>
                <a:solidFill>
                  <a:srgbClr val="FF0000"/>
                </a:solidFill>
                <a:effectLst/>
                <a:uLnTx/>
                <a:uFillTx/>
                <a:latin typeface="Calibri" pitchFamily="34" charset="0"/>
                <a:cs typeface="Arial" pitchFamily="34" charset="0"/>
              </a:rPr>
              <a:t> </a:t>
            </a:r>
            <a:r>
              <a:rPr kumimoji="0" lang="en-GB" sz="1800" b="1" i="0" u="none" strike="noStrike" kern="1200" cap="none" spc="0" normalizeH="0" baseline="0" noProof="0" dirty="0">
                <a:ln>
                  <a:noFill/>
                </a:ln>
                <a:solidFill>
                  <a:srgbClr val="FF0000"/>
                </a:solidFill>
                <a:effectLst/>
                <a:uLnTx/>
                <a:uFillTx/>
                <a:latin typeface="Calibri" pitchFamily="34" charset="0"/>
                <a:cs typeface="Arial" pitchFamily="34" charset="0"/>
              </a:rPr>
              <a:t>CLASS I: </a:t>
            </a: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Clopidogrel (75 mg per day) is</a:t>
            </a:r>
            <a:r>
              <a:rPr kumimoji="0" lang="el-GR" sz="1800" b="1"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recommended as a safe and effective alternative antiplatelet</a:t>
            </a:r>
            <a:r>
              <a:rPr kumimoji="0" lang="el-GR" sz="1800" b="1"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therapy to aspirin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to reduce the risk of MI, ischemic stroke, or</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vascular death in individuals with symptomatic atherosclerotic</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lower extremity PAD, including those with intermittent claudication</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or CLI,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prior lower extremity revascularization (endovascular</a:t>
            </a:r>
            <a:r>
              <a:rPr kumimoji="0" lang="el-GR" sz="1800" b="1" i="0" u="sng"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1" i="0" u="sng" strike="noStrike" kern="1200" cap="none" spc="0" normalizeH="0" baseline="0" noProof="0" dirty="0">
                <a:ln>
                  <a:noFill/>
                </a:ln>
                <a:solidFill>
                  <a:prstClr val="black"/>
                </a:solidFill>
                <a:effectLst/>
                <a:uLnTx/>
                <a:uFillTx/>
                <a:latin typeface="Calibri" pitchFamily="34" charset="0"/>
                <a:cs typeface="Arial" pitchFamily="34" charset="0"/>
              </a:rPr>
              <a:t>or surgical),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or prior amputation for</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lower extremity ischemia.</a:t>
            </a:r>
            <a:r>
              <a:rPr kumimoji="0" lang="el-GR" sz="1800" b="0" i="0" u="none" strike="noStrike" kern="1200" cap="none" spc="0" normalizeH="0" baseline="0" noProof="0" dirty="0">
                <a:ln>
                  <a:noFill/>
                </a:ln>
                <a:solidFill>
                  <a:prstClr val="black"/>
                </a:solidFill>
                <a:effectLst/>
                <a:uLnTx/>
                <a:uFillTx/>
                <a:latin typeface="Calibri" pitchFamily="34" charset="0"/>
                <a:cs typeface="Arial" pitchFamily="34" charset="0"/>
              </a:rPr>
              <a:t> </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a:t>
            </a:r>
            <a:r>
              <a:rPr kumimoji="0" lang="en-GB" sz="1800" b="1" i="0" u="none" strike="noStrike" kern="1200" cap="none" spc="0" normalizeH="0" baseline="0" noProof="0" dirty="0">
                <a:ln>
                  <a:noFill/>
                </a:ln>
                <a:solidFill>
                  <a:prstClr val="black"/>
                </a:solidFill>
                <a:effectLst/>
                <a:uLnTx/>
                <a:uFillTx/>
                <a:latin typeface="Calibri" pitchFamily="34" charset="0"/>
                <a:cs typeface="Arial" pitchFamily="34" charset="0"/>
              </a:rPr>
              <a:t>Level of Evidence: B</a:t>
            </a:r>
            <a:r>
              <a:rPr kumimoji="0" lang="en-GB" sz="1800" b="0" i="0" u="none" strike="noStrike" kern="1200" cap="none" spc="0" normalizeH="0" baseline="0" noProof="0" dirty="0">
                <a:ln>
                  <a:noFill/>
                </a:ln>
                <a:solidFill>
                  <a:prstClr val="black"/>
                </a:solidFill>
                <a:effectLst/>
                <a:uLnTx/>
                <a:uFillTx/>
                <a:latin typeface="Calibri" pitchFamily="34" charset="0"/>
                <a:cs typeface="Arial" pitchFamily="34" charset="0"/>
              </a:rPr>
              <a:t>)</a:t>
            </a:r>
          </a:p>
        </p:txBody>
      </p:sp>
      <p:pic>
        <p:nvPicPr>
          <p:cNvPr id="10" name="Picture 9"/>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014" t="24280" r="20090" b="47004"/>
          <a:stretch/>
        </p:blipFill>
        <p:spPr bwMode="auto">
          <a:xfrm>
            <a:off x="116991" y="152400"/>
            <a:ext cx="8917905" cy="2775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31059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5"/>
            <a:ext cx="8229600" cy="1143000"/>
          </a:xfrm>
        </p:spPr>
        <p:txBody>
          <a:bodyPr>
            <a:normAutofit/>
          </a:bodyPr>
          <a:lstStyle/>
          <a:p>
            <a:r>
              <a:rPr lang="en-GB" sz="3600" b="1" dirty="0" err="1">
                <a:solidFill>
                  <a:schemeClr val="bg1"/>
                </a:solidFill>
              </a:rPr>
              <a:t>Vorapaxar</a:t>
            </a:r>
            <a:endParaRPr lang="en-GB" sz="3600" b="1" dirty="0">
              <a:solidFill>
                <a:schemeClr val="bg1"/>
              </a:solidFill>
            </a:endParaRPr>
          </a:p>
        </p:txBody>
      </p:sp>
      <p:sp>
        <p:nvSpPr>
          <p:cNvPr id="3" name="Content Placeholder 2"/>
          <p:cNvSpPr>
            <a:spLocks noGrp="1"/>
          </p:cNvSpPr>
          <p:nvPr>
            <p:ph idx="1"/>
          </p:nvPr>
        </p:nvSpPr>
        <p:spPr>
          <a:xfrm>
            <a:off x="0" y="1524000"/>
            <a:ext cx="4585854" cy="4525963"/>
          </a:xfrm>
        </p:spPr>
        <p:txBody>
          <a:bodyPr>
            <a:normAutofit/>
          </a:bodyPr>
          <a:lstStyle/>
          <a:p>
            <a:r>
              <a:rPr lang="en-GB" sz="2400" dirty="0">
                <a:solidFill>
                  <a:schemeClr val="bg1"/>
                </a:solidFill>
              </a:rPr>
              <a:t>New antiplatelet agent:</a:t>
            </a:r>
            <a:r>
              <a:rPr lang="el-GR" sz="2400" dirty="0">
                <a:solidFill>
                  <a:schemeClr val="bg1"/>
                </a:solidFill>
              </a:rPr>
              <a:t> </a:t>
            </a:r>
            <a:r>
              <a:rPr lang="en-GB" sz="2400" dirty="0">
                <a:solidFill>
                  <a:schemeClr val="bg1"/>
                </a:solidFill>
              </a:rPr>
              <a:t>ZONTIVITY™(</a:t>
            </a:r>
            <a:r>
              <a:rPr lang="en-GB" sz="2400" dirty="0" err="1">
                <a:solidFill>
                  <a:schemeClr val="bg1"/>
                </a:solidFill>
              </a:rPr>
              <a:t>vorapaxar</a:t>
            </a:r>
            <a:r>
              <a:rPr lang="en-GB" sz="2400" dirty="0">
                <a:solidFill>
                  <a:schemeClr val="bg1"/>
                </a:solidFill>
              </a:rPr>
              <a:t>,)</a:t>
            </a:r>
            <a:endParaRPr lang="el-GR" sz="2400" dirty="0">
              <a:solidFill>
                <a:schemeClr val="bg1"/>
              </a:solidFill>
            </a:endParaRPr>
          </a:p>
          <a:p>
            <a:endParaRPr lang="el-GR" sz="2400" dirty="0">
              <a:solidFill>
                <a:schemeClr val="bg1"/>
              </a:solidFill>
            </a:endParaRPr>
          </a:p>
          <a:p>
            <a:r>
              <a:rPr lang="en-GB" sz="2400" dirty="0">
                <a:solidFill>
                  <a:schemeClr val="bg1"/>
                </a:solidFill>
              </a:rPr>
              <a:t>Protease-activated receptor-1 </a:t>
            </a:r>
            <a:r>
              <a:rPr lang="en-GB" sz="2400" b="1" dirty="0">
                <a:solidFill>
                  <a:schemeClr val="bg1"/>
                </a:solidFill>
              </a:rPr>
              <a:t>(PAR-1) inhibitor</a:t>
            </a:r>
            <a:endParaRPr lang="el-GR" sz="2400" b="1" dirty="0">
              <a:solidFill>
                <a:schemeClr val="bg1"/>
              </a:solidFill>
            </a:endParaRPr>
          </a:p>
          <a:p>
            <a:endParaRPr lang="el-GR" sz="2400" dirty="0">
              <a:solidFill>
                <a:schemeClr val="bg1"/>
              </a:solidFill>
            </a:endParaRPr>
          </a:p>
          <a:p>
            <a:r>
              <a:rPr lang="en-GB" sz="2400" dirty="0" err="1">
                <a:solidFill>
                  <a:schemeClr val="bg1"/>
                </a:solidFill>
              </a:rPr>
              <a:t>Diffent</a:t>
            </a:r>
            <a:r>
              <a:rPr lang="en-GB" sz="2400" dirty="0">
                <a:solidFill>
                  <a:schemeClr val="bg1"/>
                </a:solidFill>
              </a:rPr>
              <a:t> mechanism of action from </a:t>
            </a:r>
            <a:r>
              <a:rPr lang="el-GR" sz="2400" dirty="0">
                <a:solidFill>
                  <a:schemeClr val="bg1"/>
                </a:solidFill>
              </a:rPr>
              <a:t> </a:t>
            </a:r>
            <a:r>
              <a:rPr lang="en-GB" sz="2400" dirty="0">
                <a:solidFill>
                  <a:schemeClr val="bg1"/>
                </a:solidFill>
              </a:rPr>
              <a:t>P2Y</a:t>
            </a:r>
            <a:r>
              <a:rPr lang="en-GB" sz="2400" baseline="-25000" dirty="0">
                <a:solidFill>
                  <a:schemeClr val="bg1"/>
                </a:solidFill>
              </a:rPr>
              <a:t>12</a:t>
            </a:r>
            <a:r>
              <a:rPr lang="en-GB" sz="2400" dirty="0">
                <a:solidFill>
                  <a:schemeClr val="bg1"/>
                </a:solidFill>
              </a:rPr>
              <a:t> and ASA</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91" t="26191" r="46678" b="14881"/>
          <a:stretch/>
        </p:blipFill>
        <p:spPr bwMode="auto">
          <a:xfrm>
            <a:off x="4533900" y="1524000"/>
            <a:ext cx="4457700" cy="4457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2713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958" t="11816" r="26890" b="9110"/>
          <a:stretch/>
        </p:blipFill>
        <p:spPr bwMode="auto">
          <a:xfrm>
            <a:off x="228600" y="228600"/>
            <a:ext cx="8685662" cy="6314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93375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
            <a:ext cx="8229600" cy="1143000"/>
          </a:xfrm>
        </p:spPr>
        <p:txBody>
          <a:bodyPr>
            <a:normAutofit/>
          </a:bodyPr>
          <a:lstStyle/>
          <a:p>
            <a:r>
              <a:rPr lang="en-GB" sz="3600" b="1" dirty="0">
                <a:solidFill>
                  <a:schemeClr val="bg1"/>
                </a:solidFill>
              </a:rPr>
              <a:t>Conclusions III</a:t>
            </a:r>
          </a:p>
        </p:txBody>
      </p:sp>
      <p:sp>
        <p:nvSpPr>
          <p:cNvPr id="4" name="Content Placeholder 3"/>
          <p:cNvSpPr>
            <a:spLocks noGrp="1"/>
          </p:cNvSpPr>
          <p:nvPr>
            <p:ph idx="1"/>
          </p:nvPr>
        </p:nvSpPr>
        <p:spPr>
          <a:xfrm>
            <a:off x="419100" y="1143000"/>
            <a:ext cx="8229600" cy="5059363"/>
          </a:xfrm>
        </p:spPr>
        <p:txBody>
          <a:bodyPr>
            <a:normAutofit/>
          </a:bodyPr>
          <a:lstStyle/>
          <a:p>
            <a:r>
              <a:rPr lang="en-GB" sz="2400" b="1" dirty="0">
                <a:solidFill>
                  <a:schemeClr val="bg1"/>
                </a:solidFill>
              </a:rPr>
              <a:t>Antithrombotic therapy:</a:t>
            </a:r>
            <a:r>
              <a:rPr lang="el-GR" sz="2400" b="1" dirty="0">
                <a:solidFill>
                  <a:schemeClr val="bg1"/>
                </a:solidFill>
              </a:rPr>
              <a:t> </a:t>
            </a:r>
            <a:r>
              <a:rPr lang="en-GB" sz="2400" b="1" dirty="0">
                <a:solidFill>
                  <a:schemeClr val="bg1"/>
                </a:solidFill>
              </a:rPr>
              <a:t>Risk </a:t>
            </a:r>
            <a:r>
              <a:rPr lang="el-GR" sz="2400" b="1" dirty="0">
                <a:solidFill>
                  <a:schemeClr val="bg1"/>
                </a:solidFill>
              </a:rPr>
              <a:t>(</a:t>
            </a:r>
            <a:r>
              <a:rPr lang="en-GB" sz="2400" b="1" dirty="0">
                <a:solidFill>
                  <a:schemeClr val="bg1"/>
                </a:solidFill>
              </a:rPr>
              <a:t>bleeding</a:t>
            </a:r>
            <a:r>
              <a:rPr lang="el-GR" sz="2400" b="1" dirty="0">
                <a:solidFill>
                  <a:schemeClr val="bg1"/>
                </a:solidFill>
              </a:rPr>
              <a:t>) </a:t>
            </a:r>
            <a:r>
              <a:rPr lang="en-GB" sz="2400" b="1" dirty="0">
                <a:solidFill>
                  <a:schemeClr val="bg1"/>
                </a:solidFill>
              </a:rPr>
              <a:t>– benefit</a:t>
            </a:r>
            <a:r>
              <a:rPr lang="el-GR" sz="2400" b="1" dirty="0">
                <a:solidFill>
                  <a:schemeClr val="bg1"/>
                </a:solidFill>
              </a:rPr>
              <a:t> (</a:t>
            </a:r>
            <a:r>
              <a:rPr lang="en-GB" sz="2400" b="1" dirty="0">
                <a:solidFill>
                  <a:schemeClr val="bg1"/>
                </a:solidFill>
              </a:rPr>
              <a:t>ischemia</a:t>
            </a:r>
            <a:r>
              <a:rPr lang="el-GR" sz="2400" b="1" dirty="0">
                <a:solidFill>
                  <a:schemeClr val="bg1"/>
                </a:solidFill>
              </a:rPr>
              <a:t>)</a:t>
            </a:r>
            <a:endParaRPr lang="en-GB" sz="2400" b="1" dirty="0">
              <a:solidFill>
                <a:schemeClr val="bg1"/>
              </a:solidFill>
            </a:endParaRPr>
          </a:p>
        </p:txBody>
      </p:sp>
      <p:sp>
        <p:nvSpPr>
          <p:cNvPr id="3" name="Rectangle 2"/>
          <p:cNvSpPr/>
          <p:nvPr/>
        </p:nvSpPr>
        <p:spPr>
          <a:xfrm>
            <a:off x="76200" y="5486400"/>
            <a:ext cx="8915400" cy="830997"/>
          </a:xfrm>
          <a:prstGeom prst="rect">
            <a:avLst/>
          </a:prstGeom>
          <a:noFill/>
        </p:spPr>
        <p:txBody>
          <a:bodyPr wrap="square">
            <a:spAutoFit/>
          </a:bodyPr>
          <a:lstStyle/>
          <a:p>
            <a:pPr marL="285750" indent="-285750" algn="ctr">
              <a:buFont typeface="Arial" panose="020B0604020202020204" pitchFamily="34" charset="0"/>
              <a:buChar char="•"/>
            </a:pPr>
            <a:r>
              <a:rPr lang="en-GB" sz="2400" b="1" dirty="0">
                <a:solidFill>
                  <a:schemeClr val="bg1"/>
                </a:solidFill>
              </a:rPr>
              <a:t>Individualized therapy?</a:t>
            </a:r>
            <a:endParaRPr lang="el-GR" sz="2400" b="1" dirty="0">
              <a:solidFill>
                <a:schemeClr val="bg1"/>
              </a:solidFill>
            </a:endParaRPr>
          </a:p>
          <a:p>
            <a:pPr marL="285750" indent="-285750" algn="ctr">
              <a:buFont typeface="Arial" panose="020B0604020202020204" pitchFamily="34" charset="0"/>
              <a:buChar char="•"/>
            </a:pPr>
            <a:r>
              <a:rPr lang="en-GB" sz="2400" b="1" dirty="0">
                <a:solidFill>
                  <a:schemeClr val="bg1"/>
                </a:solidFill>
              </a:rPr>
              <a:t>P</a:t>
            </a:r>
            <a:r>
              <a:rPr lang="el-GR" sz="2400" b="1" dirty="0">
                <a:solidFill>
                  <a:schemeClr val="bg1"/>
                </a:solidFill>
              </a:rPr>
              <a:t>latelet function testing</a:t>
            </a:r>
            <a:r>
              <a:rPr lang="en-GB" sz="2400" b="1" dirty="0">
                <a:solidFill>
                  <a:schemeClr val="bg1"/>
                </a:solidFill>
              </a:rPr>
              <a:t> for risk stratification?</a:t>
            </a:r>
            <a:endParaRPr lang="el-GR" sz="2400" b="1" dirty="0">
              <a:solidFill>
                <a:schemeClr val="bg1"/>
              </a:solidFill>
            </a:endParaRPr>
          </a:p>
        </p:txBody>
      </p:sp>
      <p:grpSp>
        <p:nvGrpSpPr>
          <p:cNvPr id="9" name="Group 8"/>
          <p:cNvGrpSpPr/>
          <p:nvPr/>
        </p:nvGrpSpPr>
        <p:grpSpPr>
          <a:xfrm>
            <a:off x="609600" y="2594884"/>
            <a:ext cx="3429000" cy="2358788"/>
            <a:chOff x="2819400" y="2743200"/>
            <a:chExt cx="3429000" cy="2358788"/>
          </a:xfrm>
        </p:grpSpPr>
        <p:grpSp>
          <p:nvGrpSpPr>
            <p:cNvPr id="6" name="Group 5"/>
            <p:cNvGrpSpPr/>
            <p:nvPr/>
          </p:nvGrpSpPr>
          <p:grpSpPr>
            <a:xfrm>
              <a:off x="2819400" y="2743200"/>
              <a:ext cx="3429000" cy="2358788"/>
              <a:chOff x="2819400" y="2743200"/>
              <a:chExt cx="3429000" cy="2358788"/>
            </a:xfrm>
          </p:grpSpPr>
          <p:pic>
            <p:nvPicPr>
              <p:cNvPr id="2050" name="Picture 2" descr="http://www.invasivecardiology.com/files/imagecache/normal/Balance1.png"/>
              <p:cNvPicPr>
                <a:picLocks noChangeAspect="1" noChangeArrowheads="1"/>
              </p:cNvPicPr>
              <p:nvPr/>
            </p:nvPicPr>
            <p:blipFill rotWithShape="1">
              <a:blip r:embed="rId2">
                <a:extLst>
                  <a:ext uri="{28A0092B-C50C-407E-A947-70E740481C1C}">
                    <a14:useLocalDpi xmlns:a14="http://schemas.microsoft.com/office/drawing/2010/main" val="0"/>
                  </a:ext>
                </a:extLst>
              </a:blip>
              <a:srcRect t="-306" b="20933"/>
              <a:stretch/>
            </p:blipFill>
            <p:spPr bwMode="auto">
              <a:xfrm>
                <a:off x="2819400" y="2743200"/>
                <a:ext cx="3429000" cy="23587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352800" y="4267200"/>
                <a:ext cx="762000" cy="457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810000" y="4179570"/>
                <a:ext cx="304800" cy="876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ectangle 7"/>
            <p:cNvSpPr/>
            <p:nvPr/>
          </p:nvSpPr>
          <p:spPr>
            <a:xfrm>
              <a:off x="5029200" y="4179570"/>
              <a:ext cx="685800" cy="13334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p:cNvGrpSpPr/>
          <p:nvPr/>
        </p:nvGrpSpPr>
        <p:grpSpPr>
          <a:xfrm>
            <a:off x="5105400" y="2362200"/>
            <a:ext cx="3505200" cy="3103872"/>
            <a:chOff x="2289175" y="1196975"/>
            <a:chExt cx="4818063" cy="4782251"/>
          </a:xfrm>
        </p:grpSpPr>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l="51649" t="21428" r="7634" b="13257"/>
            <a:stretch>
              <a:fillRect/>
            </a:stretch>
          </p:blipFill>
          <p:spPr bwMode="auto">
            <a:xfrm>
              <a:off x="2289175" y="1196975"/>
              <a:ext cx="4818063" cy="4344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3"/>
            <p:cNvSpPr>
              <a:spLocks noChangeArrowheads="1"/>
            </p:cNvSpPr>
            <p:nvPr/>
          </p:nvSpPr>
          <p:spPr bwMode="auto">
            <a:xfrm>
              <a:off x="2289175" y="5516562"/>
              <a:ext cx="4818063" cy="46266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000" b="1" dirty="0" err="1">
                  <a:solidFill>
                    <a:prstClr val="black"/>
                  </a:solidFill>
                </a:rPr>
                <a:t>Gurbel</a:t>
              </a:r>
              <a:r>
                <a:rPr lang="en-GB" sz="1000" b="1" dirty="0">
                  <a:solidFill>
                    <a:prstClr val="black"/>
                  </a:solidFill>
                </a:rPr>
                <a:t> PA, et </a:t>
              </a:r>
              <a:r>
                <a:rPr lang="en-GB" sz="1000" b="1" dirty="0" err="1">
                  <a:solidFill>
                    <a:prstClr val="black"/>
                  </a:solidFill>
                </a:rPr>
                <a:t>al.J</a:t>
              </a:r>
              <a:r>
                <a:rPr lang="en-GB" sz="1000" b="1" dirty="0">
                  <a:solidFill>
                    <a:prstClr val="black"/>
                  </a:solidFill>
                </a:rPr>
                <a:t> Am </a:t>
              </a:r>
              <a:r>
                <a:rPr lang="en-GB" sz="1000" b="1" dirty="0" err="1">
                  <a:solidFill>
                    <a:prstClr val="black"/>
                  </a:solidFill>
                </a:rPr>
                <a:t>Coll</a:t>
              </a:r>
              <a:r>
                <a:rPr lang="en-GB" sz="1000" b="1" dirty="0">
                  <a:solidFill>
                    <a:prstClr val="black"/>
                  </a:solidFill>
                </a:rPr>
                <a:t> </a:t>
              </a:r>
              <a:r>
                <a:rPr lang="en-GB" sz="1000" b="1" dirty="0" err="1">
                  <a:solidFill>
                    <a:prstClr val="black"/>
                  </a:solidFill>
                </a:rPr>
                <a:t>Cardiol</a:t>
              </a:r>
              <a:endParaRPr lang="en-GB" sz="1000" b="1" dirty="0">
                <a:solidFill>
                  <a:prstClr val="black"/>
                </a:solidFill>
              </a:endParaRPr>
            </a:p>
          </p:txBody>
        </p:sp>
      </p:grpSp>
      <p:sp>
        <p:nvSpPr>
          <p:cNvPr id="10" name="TextBox 9"/>
          <p:cNvSpPr txBox="1"/>
          <p:nvPr/>
        </p:nvSpPr>
        <p:spPr>
          <a:xfrm>
            <a:off x="5869675" y="2531477"/>
            <a:ext cx="2157963" cy="338554"/>
          </a:xfrm>
          <a:prstGeom prst="rect">
            <a:avLst/>
          </a:prstGeom>
          <a:noFill/>
        </p:spPr>
        <p:txBody>
          <a:bodyPr wrap="none" rtlCol="0">
            <a:spAutoFit/>
          </a:bodyPr>
          <a:lstStyle/>
          <a:p>
            <a:r>
              <a:rPr lang="en-GB" sz="1600" b="1" dirty="0">
                <a:solidFill>
                  <a:srgbClr val="FF0000"/>
                </a:solidFill>
              </a:rPr>
              <a:t>Therapeutic window</a:t>
            </a:r>
          </a:p>
        </p:txBody>
      </p:sp>
    </p:spTree>
    <p:extLst>
      <p:ext uri="{BB962C8B-B14F-4D97-AF65-F5344CB8AC3E}">
        <p14:creationId xmlns:p14="http://schemas.microsoft.com/office/powerpoint/2010/main" val="269719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255" t="5870" r="2792" b="66332"/>
          <a:stretch/>
        </p:blipFill>
        <p:spPr bwMode="auto">
          <a:xfrm>
            <a:off x="899592" y="1124744"/>
            <a:ext cx="7323357" cy="4747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34752" y="6400800"/>
            <a:ext cx="8556848" cy="52322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lgn="r"/>
            <a:r>
              <a:rPr lang="en-GB" sz="1400" i="1" dirty="0" err="1">
                <a:solidFill>
                  <a:prstClr val="white"/>
                </a:solidFill>
                <a:latin typeface="Arial" pitchFamily="34" charset="0"/>
                <a:cs typeface="+mn-cs"/>
              </a:rPr>
              <a:t>Katsanos</a:t>
            </a:r>
            <a:r>
              <a:rPr lang="en-GB" sz="1400" i="1" dirty="0">
                <a:solidFill>
                  <a:prstClr val="white"/>
                </a:solidFill>
                <a:latin typeface="Arial" pitchFamily="34" charset="0"/>
                <a:cs typeface="+mn-cs"/>
              </a:rPr>
              <a:t> K, et al. Comparative Efficacy and Safety of Different </a:t>
            </a:r>
            <a:r>
              <a:rPr lang="en-GB" sz="1400" i="1" dirty="0" err="1">
                <a:solidFill>
                  <a:prstClr val="white"/>
                </a:solidFill>
                <a:latin typeface="Arial" pitchFamily="34" charset="0"/>
                <a:cs typeface="+mn-cs"/>
              </a:rPr>
              <a:t>Antiplatelets</a:t>
            </a:r>
            <a:r>
              <a:rPr lang="en-GB" sz="1400" i="1" dirty="0">
                <a:solidFill>
                  <a:prstClr val="white"/>
                </a:solidFill>
                <a:latin typeface="Arial" pitchFamily="34" charset="0"/>
                <a:cs typeface="+mn-cs"/>
              </a:rPr>
              <a:t> in PAD. </a:t>
            </a:r>
            <a:r>
              <a:rPr lang="en-GB" sz="1400" i="1" dirty="0" err="1">
                <a:solidFill>
                  <a:prstClr val="white"/>
                </a:solidFill>
                <a:latin typeface="Arial" pitchFamily="34" charset="0"/>
                <a:cs typeface="+mn-cs"/>
              </a:rPr>
              <a:t>PLoS</a:t>
            </a:r>
            <a:r>
              <a:rPr lang="en-GB" sz="1400" i="1" dirty="0">
                <a:solidFill>
                  <a:prstClr val="white"/>
                </a:solidFill>
                <a:latin typeface="Arial" pitchFamily="34" charset="0"/>
                <a:cs typeface="+mn-cs"/>
              </a:rPr>
              <a:t> One. 2015 Aug</a:t>
            </a:r>
          </a:p>
          <a:p>
            <a:pPr algn="r"/>
            <a:r>
              <a:rPr lang="en-GB" sz="1400" b="0" i="1" u="none" strike="noStrike" baseline="0" dirty="0">
                <a:latin typeface="Arial"/>
              </a:rPr>
              <a:t>.</a:t>
            </a:r>
          </a:p>
        </p:txBody>
      </p:sp>
    </p:spTree>
    <p:extLst>
      <p:ext uri="{BB962C8B-B14F-4D97-AF65-F5344CB8AC3E}">
        <p14:creationId xmlns:p14="http://schemas.microsoft.com/office/powerpoint/2010/main" val="3559517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1331640" y="6074132"/>
            <a:ext cx="7488832" cy="523220"/>
          </a:xfrm>
          <a:prstGeom prst="rect">
            <a:avLst/>
          </a:prstGeom>
          <a:noFill/>
        </p:spPr>
        <p:txBody>
          <a:bodyPr wrap="square" rtlCol="0">
            <a:spAutoFit/>
          </a:bodyPr>
          <a:lstStyle/>
          <a:p>
            <a:pPr algn="r"/>
            <a:r>
              <a:rPr lang="en-US" sz="1400" i="1" dirty="0">
                <a:latin typeface="Arial" pitchFamily="34" charset="0"/>
                <a:cs typeface="Arial" pitchFamily="34" charset="0"/>
              </a:rPr>
              <a:t>2017 ESC Guidelines on the Diagnosis and Treatment of Peripheral Arterial Diseases, in collaboration with the European Society for Vascular Surgery (ESVS)</a:t>
            </a:r>
          </a:p>
        </p:txBody>
      </p:sp>
      <p:pic>
        <p:nvPicPr>
          <p:cNvPr id="5" name="Picture 7" descr="Cover"/>
          <p:cNvPicPr>
            <a:picLocks noChangeAspect="1" noChangeArrowheads="1"/>
          </p:cNvPicPr>
          <p:nvPr/>
        </p:nvPicPr>
        <p:blipFill>
          <a:blip r:embed="rId2" cstate="print"/>
          <a:srcRect/>
          <a:stretch>
            <a:fillRect/>
          </a:stretch>
        </p:blipFill>
        <p:spPr bwMode="auto">
          <a:xfrm>
            <a:off x="1115617" y="856271"/>
            <a:ext cx="7128792" cy="5021001"/>
          </a:xfrm>
          <a:prstGeom prst="rect">
            <a:avLst/>
          </a:prstGeom>
          <a:noFill/>
        </p:spPr>
      </p:pic>
    </p:spTree>
    <p:extLst>
      <p:ext uri="{BB962C8B-B14F-4D97-AF65-F5344CB8AC3E}">
        <p14:creationId xmlns:p14="http://schemas.microsoft.com/office/powerpoint/2010/main" val="1837291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331640" y="6074132"/>
            <a:ext cx="7488832" cy="523220"/>
          </a:xfrm>
          <a:prstGeom prst="rect">
            <a:avLst/>
          </a:prstGeom>
          <a:noFill/>
        </p:spPr>
        <p:txBody>
          <a:bodyPr wrap="square" rtlCol="0">
            <a:spAutoFit/>
          </a:bodyPr>
          <a:lstStyle/>
          <a:p>
            <a:pPr algn="r"/>
            <a:r>
              <a:rPr lang="en-US" sz="1400" i="1" dirty="0">
                <a:latin typeface="Arial" pitchFamily="34" charset="0"/>
                <a:cs typeface="Arial" pitchFamily="34" charset="0"/>
              </a:rPr>
              <a:t>2017 ESC Guidelines on the Diagnosis and Treatment of Peripheral Arterial Diseases, in collaboration with the European Society for Vascular Surgery (ESVS)</a:t>
            </a:r>
          </a:p>
        </p:txBody>
      </p:sp>
      <p:pic>
        <p:nvPicPr>
          <p:cNvPr id="3" name="Picture 7" descr="Cover"/>
          <p:cNvPicPr>
            <a:picLocks noChangeAspect="1" noChangeArrowheads="1"/>
          </p:cNvPicPr>
          <p:nvPr/>
        </p:nvPicPr>
        <p:blipFill>
          <a:blip r:embed="rId2" cstate="print"/>
          <a:srcRect/>
          <a:stretch>
            <a:fillRect/>
          </a:stretch>
        </p:blipFill>
        <p:spPr bwMode="auto">
          <a:xfrm>
            <a:off x="972429" y="908720"/>
            <a:ext cx="7271979" cy="4896544"/>
          </a:xfrm>
          <a:prstGeom prst="rect">
            <a:avLst/>
          </a:prstGeom>
          <a:noFill/>
        </p:spPr>
      </p:pic>
    </p:spTree>
    <p:extLst>
      <p:ext uri="{BB962C8B-B14F-4D97-AF65-F5344CB8AC3E}">
        <p14:creationId xmlns:p14="http://schemas.microsoft.com/office/powerpoint/2010/main" val="321133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C000"/>
                </a:solidFill>
              </a:rPr>
              <a:t>Antiplatelets</a:t>
            </a:r>
            <a:r>
              <a:rPr lang="en-GB" dirty="0">
                <a:solidFill>
                  <a:srgbClr val="FFC000"/>
                </a:solidFill>
              </a:rPr>
              <a:t> in PAD</a:t>
            </a:r>
          </a:p>
        </p:txBody>
      </p:sp>
      <p:sp>
        <p:nvSpPr>
          <p:cNvPr id="3" name="Content Placeholder 2"/>
          <p:cNvSpPr>
            <a:spLocks noGrp="1"/>
          </p:cNvSpPr>
          <p:nvPr>
            <p:ph idx="1"/>
          </p:nvPr>
        </p:nvSpPr>
        <p:spPr>
          <a:xfrm>
            <a:off x="899592" y="1412776"/>
            <a:ext cx="7355160" cy="4708525"/>
          </a:xfrm>
        </p:spPr>
        <p:txBody>
          <a:bodyPr/>
          <a:lstStyle/>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Current guidelines</a:t>
            </a:r>
          </a:p>
          <a:p>
            <a:pPr marL="650875" indent="-514350">
              <a:lnSpc>
                <a:spcPct val="200000"/>
              </a:lnSpc>
              <a:buFont typeface="+mj-lt"/>
              <a:buAutoNum type="arabicPeriod"/>
            </a:pPr>
            <a:r>
              <a:rPr lang="en-GB" dirty="0" err="1">
                <a:solidFill>
                  <a:srgbClr val="FF0000"/>
                </a:solidFill>
                <a:latin typeface="Arial" panose="020B0604020202020204" pitchFamily="34" charset="0"/>
                <a:cs typeface="Arial" panose="020B0604020202020204" pitchFamily="34" charset="0"/>
              </a:rPr>
              <a:t>Clopidogrel</a:t>
            </a:r>
            <a:r>
              <a:rPr lang="en-GB" dirty="0">
                <a:solidFill>
                  <a:srgbClr val="FF0000"/>
                </a:solidFill>
                <a:latin typeface="Arial" panose="020B0604020202020204" pitchFamily="34" charset="0"/>
                <a:cs typeface="Arial" panose="020B0604020202020204" pitchFamily="34" charset="0"/>
              </a:rPr>
              <a:t> &amp; Aspirin</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Clopidogrel</a:t>
            </a:r>
            <a:r>
              <a:rPr lang="en-GB" dirty="0">
                <a:latin typeface="Arial" panose="020B0604020202020204" pitchFamily="34" charset="0"/>
                <a:cs typeface="Arial" panose="020B0604020202020204" pitchFamily="34" charset="0"/>
              </a:rPr>
              <a:t> resistance</a:t>
            </a:r>
          </a:p>
          <a:p>
            <a:pPr marL="650875" indent="-514350">
              <a:lnSpc>
                <a:spcPct val="200000"/>
              </a:lnSpc>
              <a:buFont typeface="+mj-lt"/>
              <a:buAutoNum type="arabicPeriod"/>
            </a:pPr>
            <a:r>
              <a:rPr lang="en-GB" dirty="0" err="1">
                <a:latin typeface="Arial" panose="020B0604020202020204" pitchFamily="34" charset="0"/>
                <a:cs typeface="Arial" panose="020B0604020202020204" pitchFamily="34" charset="0"/>
              </a:rPr>
              <a:t>Ticagrelor</a:t>
            </a:r>
            <a:r>
              <a:rPr lang="en-GB" dirty="0">
                <a:latin typeface="Arial" panose="020B0604020202020204" pitchFamily="34" charset="0"/>
                <a:cs typeface="Arial" panose="020B0604020202020204" pitchFamily="34" charset="0"/>
              </a:rPr>
              <a:t> data</a:t>
            </a:r>
          </a:p>
          <a:p>
            <a:pPr marL="650875" indent="-514350">
              <a:lnSpc>
                <a:spcPct val="200000"/>
              </a:lnSpc>
              <a:buFont typeface="+mj-lt"/>
              <a:buAutoNum type="arabicPeriod"/>
            </a:pPr>
            <a:r>
              <a:rPr lang="en-GB" dirty="0">
                <a:latin typeface="Arial" panose="020B0604020202020204" pitchFamily="34" charset="0"/>
                <a:cs typeface="Arial" panose="020B0604020202020204" pitchFamily="34" charset="0"/>
              </a:rPr>
              <a:t>NOAC &amp; Aspirin</a:t>
            </a:r>
          </a:p>
        </p:txBody>
      </p:sp>
    </p:spTree>
    <p:extLst>
      <p:ext uri="{BB962C8B-B14F-4D97-AF65-F5344CB8AC3E}">
        <p14:creationId xmlns:p14="http://schemas.microsoft.com/office/powerpoint/2010/main" val="841228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2852936"/>
            <a:ext cx="8064896" cy="4081117"/>
          </a:xfrm>
          <a:prstGeom prst="rect">
            <a:avLst/>
          </a:prstGeom>
        </p:spPr>
        <p:txBody>
          <a:bodyPr wrap="square">
            <a:spAutoFit/>
          </a:bodyPr>
          <a:lstStyle/>
          <a:p>
            <a:pPr marL="342900" indent="-342900" fontAlgn="base">
              <a:spcBef>
                <a:spcPct val="20000"/>
              </a:spcBef>
              <a:spcAft>
                <a:spcPct val="0"/>
              </a:spcAft>
              <a:buFont typeface="Arial" panose="020B0604020202020204" pitchFamily="34" charset="0"/>
              <a:buChar char="•"/>
            </a:pPr>
            <a:r>
              <a:rPr lang="el-GR" sz="2400" dirty="0">
                <a:solidFill>
                  <a:prstClr val="white"/>
                </a:solidFill>
                <a:latin typeface="Arial" panose="020B0604020202020204" pitchFamily="34" charset="0"/>
                <a:cs typeface="Arial" panose="020B0604020202020204" pitchFamily="34" charset="0"/>
              </a:rPr>
              <a:t>ADP-P2Y</a:t>
            </a:r>
            <a:r>
              <a:rPr lang="el-GR" sz="2400" baseline="-25000" dirty="0">
                <a:solidFill>
                  <a:prstClr val="white"/>
                </a:solidFill>
                <a:latin typeface="Arial" panose="020B0604020202020204" pitchFamily="34" charset="0"/>
                <a:cs typeface="Arial" panose="020B0604020202020204" pitchFamily="34" charset="0"/>
              </a:rPr>
              <a:t>12</a:t>
            </a:r>
            <a:r>
              <a:rPr lang="el-GR" sz="2400" dirty="0">
                <a:solidFill>
                  <a:prstClr val="white"/>
                </a:solidFill>
                <a:latin typeface="Arial" panose="020B0604020202020204" pitchFamily="34" charset="0"/>
                <a:cs typeface="Arial" panose="020B0604020202020204" pitchFamily="34" charset="0"/>
              </a:rPr>
              <a:t> </a:t>
            </a:r>
            <a:r>
              <a:rPr lang="en-GB" sz="2400" dirty="0">
                <a:solidFill>
                  <a:prstClr val="white"/>
                </a:solidFill>
                <a:latin typeface="Arial" panose="020B0604020202020204" pitchFamily="34" charset="0"/>
                <a:cs typeface="Arial" panose="020B0604020202020204" pitchFamily="34" charset="0"/>
              </a:rPr>
              <a:t>inhibitor </a:t>
            </a:r>
            <a:r>
              <a:rPr lang="en-GB" sz="2400" dirty="0" err="1">
                <a:solidFill>
                  <a:prstClr val="white"/>
                </a:solidFill>
                <a:latin typeface="Arial" panose="020B0604020202020204" pitchFamily="34" charset="0"/>
                <a:cs typeface="Arial" panose="020B0604020202020204" pitchFamily="34" charset="0"/>
              </a:rPr>
              <a:t>Clopidogrel</a:t>
            </a:r>
            <a:r>
              <a:rPr lang="el-GR" sz="2400" dirty="0">
                <a:solidFill>
                  <a:prstClr val="white"/>
                </a:solidFill>
                <a:latin typeface="Arial" panose="020B0604020202020204" pitchFamily="34" charset="0"/>
                <a:cs typeface="Arial" panose="020B0604020202020204" pitchFamily="34" charset="0"/>
              </a:rPr>
              <a:t> </a:t>
            </a:r>
            <a:r>
              <a:rPr lang="en-GB" sz="2400" dirty="0">
                <a:solidFill>
                  <a:prstClr val="white"/>
                </a:solidFill>
                <a:latin typeface="Arial" panose="020B0604020202020204" pitchFamily="34" charset="0"/>
                <a:cs typeface="Arial" panose="020B0604020202020204" pitchFamily="34" charset="0"/>
              </a:rPr>
              <a:t>versus </a:t>
            </a:r>
            <a:r>
              <a:rPr lang="el-GR" sz="2400" dirty="0">
                <a:solidFill>
                  <a:prstClr val="white"/>
                </a:solidFill>
                <a:latin typeface="Arial" panose="020B0604020202020204" pitchFamily="34" charset="0"/>
                <a:cs typeface="Arial" panose="020B0604020202020204" pitchFamily="34" charset="0"/>
              </a:rPr>
              <a:t>COX</a:t>
            </a:r>
            <a:r>
              <a:rPr lang="en-GB" sz="2400" dirty="0">
                <a:solidFill>
                  <a:prstClr val="white"/>
                </a:solidFill>
                <a:latin typeface="Arial" panose="020B0604020202020204" pitchFamily="34" charset="0"/>
                <a:cs typeface="Arial" panose="020B0604020202020204" pitchFamily="34" charset="0"/>
              </a:rPr>
              <a:t>-1 inhibitor</a:t>
            </a:r>
            <a:r>
              <a:rPr lang="el-GR" sz="2400" dirty="0">
                <a:solidFill>
                  <a:prstClr val="white"/>
                </a:solidFill>
                <a:latin typeface="Arial" panose="020B0604020202020204" pitchFamily="34" charset="0"/>
                <a:cs typeface="Arial" panose="020B0604020202020204" pitchFamily="34" charset="0"/>
              </a:rPr>
              <a:t> </a:t>
            </a:r>
            <a:r>
              <a:rPr lang="en-GB" sz="2400" dirty="0">
                <a:solidFill>
                  <a:prstClr val="white"/>
                </a:solidFill>
                <a:latin typeface="Arial" panose="020B0604020202020204" pitchFamily="34" charset="0"/>
                <a:cs typeface="Arial" panose="020B0604020202020204" pitchFamily="34" charset="0"/>
              </a:rPr>
              <a:t>Aspirin</a:t>
            </a:r>
            <a:r>
              <a:rPr lang="el-GR" sz="2400" dirty="0">
                <a:solidFill>
                  <a:prstClr val="white"/>
                </a:solidFill>
                <a:latin typeface="Arial" panose="020B0604020202020204" pitchFamily="34" charset="0"/>
                <a:cs typeface="Arial" panose="020B0604020202020204" pitchFamily="34" charset="0"/>
              </a:rPr>
              <a:t> </a:t>
            </a:r>
            <a:endParaRPr lang="en-GB" sz="2400" dirty="0">
              <a:solidFill>
                <a:prstClr val="white"/>
              </a:solidFill>
              <a:latin typeface="Arial" panose="020B0604020202020204" pitchFamily="34" charset="0"/>
              <a:cs typeface="Arial" panose="020B0604020202020204" pitchFamily="34" charset="0"/>
            </a:endParaRPr>
          </a:p>
          <a:p>
            <a:pPr marL="342900" indent="-342900" fontAlgn="base">
              <a:spcBef>
                <a:spcPct val="20000"/>
              </a:spcBef>
              <a:spcAft>
                <a:spcPct val="0"/>
              </a:spcAft>
              <a:buFont typeface="Arial" panose="020B0604020202020204" pitchFamily="34" charset="0"/>
              <a:buChar char="•"/>
            </a:pPr>
            <a:r>
              <a:rPr lang="en-GB" sz="2400" dirty="0" err="1">
                <a:solidFill>
                  <a:srgbClr val="FFFF00"/>
                </a:solidFill>
                <a:latin typeface="Arial" panose="020B0604020202020204" pitchFamily="34" charset="0"/>
                <a:cs typeface="Arial" panose="020B0604020202020204" pitchFamily="34" charset="0"/>
              </a:rPr>
              <a:t>Clopidogrel</a:t>
            </a:r>
            <a:r>
              <a:rPr lang="en-GB" sz="2400" dirty="0">
                <a:solidFill>
                  <a:srgbClr val="FFFF00"/>
                </a:solidFill>
                <a:latin typeface="Arial" panose="020B0604020202020204" pitchFamily="34" charset="0"/>
                <a:cs typeface="Arial" panose="020B0604020202020204" pitchFamily="34" charset="0"/>
              </a:rPr>
              <a:t> </a:t>
            </a:r>
            <a:r>
              <a:rPr lang="en-US" sz="2400" dirty="0">
                <a:solidFill>
                  <a:srgbClr val="FFFF00"/>
                </a:solidFill>
                <a:latin typeface="Arial" panose="020B0604020202020204" pitchFamily="34" charset="0"/>
                <a:cs typeface="Arial" panose="020B0604020202020204" pitchFamily="34" charset="0"/>
              </a:rPr>
              <a:t>24% relative risk reduction </a:t>
            </a:r>
            <a:r>
              <a:rPr lang="en-GB" sz="2400" dirty="0">
                <a:solidFill>
                  <a:srgbClr val="FFFF00"/>
                </a:solidFill>
                <a:latin typeface="Arial" panose="020B0604020202020204" pitchFamily="34" charset="0"/>
                <a:cs typeface="Arial" panose="020B0604020202020204" pitchFamily="34" charset="0"/>
              </a:rPr>
              <a:t>in major cardiovascular events compared to aspirin </a:t>
            </a:r>
            <a:r>
              <a:rPr lang="en-GB" sz="2400" dirty="0">
                <a:solidFill>
                  <a:prstClr val="white"/>
                </a:solidFill>
                <a:latin typeface="Arial" panose="020B0604020202020204" pitchFamily="34" charset="0"/>
                <a:cs typeface="Arial" panose="020B0604020202020204" pitchFamily="34" charset="0"/>
              </a:rPr>
              <a:t>in symptomatic PAD patients</a:t>
            </a:r>
          </a:p>
          <a:p>
            <a:pPr marL="342900" indent="-342900" fontAlgn="base">
              <a:spcBef>
                <a:spcPct val="20000"/>
              </a:spcBef>
              <a:spcAft>
                <a:spcPct val="0"/>
              </a:spcAft>
              <a:buFont typeface="Arial" panose="020B0604020202020204" pitchFamily="34" charset="0"/>
              <a:buChar char="•"/>
            </a:pPr>
            <a:r>
              <a:rPr lang="en-GB" sz="2400" b="1" dirty="0">
                <a:solidFill>
                  <a:srgbClr val="FFC000"/>
                </a:solidFill>
                <a:latin typeface="Arial" panose="020B0604020202020204" pitchFamily="34" charset="0"/>
                <a:cs typeface="Arial" panose="020B0604020202020204" pitchFamily="34" charset="0"/>
              </a:rPr>
              <a:t>Absolute risk reduction 0.51% per year; p= 0.043</a:t>
            </a:r>
          </a:p>
          <a:p>
            <a:pPr marL="342900" indent="-342900" fontAlgn="base">
              <a:spcBef>
                <a:spcPct val="20000"/>
              </a:spcBef>
              <a:spcAft>
                <a:spcPct val="0"/>
              </a:spcAft>
              <a:buFont typeface="Arial" panose="020B0604020202020204" pitchFamily="34" charset="0"/>
              <a:buChar char="•"/>
            </a:pPr>
            <a:r>
              <a:rPr lang="en-GB" sz="2400" dirty="0">
                <a:solidFill>
                  <a:prstClr val="white"/>
                </a:solidFill>
                <a:latin typeface="Arial" panose="020B0604020202020204" pitchFamily="34" charset="0"/>
                <a:cs typeface="Arial" panose="020B0604020202020204" pitchFamily="34" charset="0"/>
              </a:rPr>
              <a:t>Similar bleeding (around 9%) - Similar severe (1.38% </a:t>
            </a:r>
            <a:r>
              <a:rPr lang="en-GB" sz="2400" dirty="0" err="1">
                <a:solidFill>
                  <a:prstClr val="white"/>
                </a:solidFill>
                <a:latin typeface="Arial" panose="020B0604020202020204" pitchFamily="34" charset="0"/>
                <a:cs typeface="Arial" panose="020B0604020202020204" pitchFamily="34" charset="0"/>
              </a:rPr>
              <a:t>clopidogrel</a:t>
            </a:r>
            <a:r>
              <a:rPr lang="en-GB" sz="2400" dirty="0">
                <a:solidFill>
                  <a:prstClr val="white"/>
                </a:solidFill>
                <a:latin typeface="Arial" panose="020B0604020202020204" pitchFamily="34" charset="0"/>
                <a:cs typeface="Arial" panose="020B0604020202020204" pitchFamily="34" charset="0"/>
              </a:rPr>
              <a:t> vs. 1.55% ASA) - Similar intracranial bleeding (0.35% </a:t>
            </a:r>
            <a:r>
              <a:rPr lang="en-GB" sz="2400" dirty="0" err="1">
                <a:solidFill>
                  <a:prstClr val="white"/>
                </a:solidFill>
                <a:latin typeface="Arial" panose="020B0604020202020204" pitchFamily="34" charset="0"/>
                <a:cs typeface="Arial" panose="020B0604020202020204" pitchFamily="34" charset="0"/>
              </a:rPr>
              <a:t>clopidogrel</a:t>
            </a:r>
            <a:r>
              <a:rPr lang="en-GB" sz="2400" dirty="0">
                <a:solidFill>
                  <a:prstClr val="white"/>
                </a:solidFill>
                <a:latin typeface="Arial" panose="020B0604020202020204" pitchFamily="34" charset="0"/>
                <a:cs typeface="Arial" panose="020B0604020202020204" pitchFamily="34" charset="0"/>
              </a:rPr>
              <a:t> vs. 0.49% ASA) </a:t>
            </a:r>
          </a:p>
          <a:p>
            <a:pPr marL="342900" indent="-342900" fontAlgn="base">
              <a:spcBef>
                <a:spcPct val="20000"/>
              </a:spcBef>
              <a:spcAft>
                <a:spcPct val="0"/>
              </a:spcAft>
              <a:buFont typeface="Arial" panose="020B0604020202020204" pitchFamily="34" charset="0"/>
              <a:buChar char="•"/>
            </a:pPr>
            <a:endParaRPr lang="en-GB" sz="2400" dirty="0">
              <a:solidFill>
                <a:prstClr val="white"/>
              </a:solidFill>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42" t="24599" r="31109" b="42340"/>
          <a:stretch/>
        </p:blipFill>
        <p:spPr bwMode="auto">
          <a:xfrm>
            <a:off x="1475656" y="260648"/>
            <a:ext cx="5943600" cy="236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244862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2012</TotalTime>
  <Words>1757</Words>
  <Application>Microsoft Office PowerPoint</Application>
  <PresentationFormat>On-screen Show (4:3)</PresentationFormat>
  <Paragraphs>203</Paragraphs>
  <Slides>56</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56</vt:i4>
      </vt:variant>
    </vt:vector>
  </HeadingPairs>
  <TitlesOfParts>
    <vt:vector size="67" baseType="lpstr">
      <vt:lpstr>Arial</vt:lpstr>
      <vt:lpstr>Book Antiqua</vt:lpstr>
      <vt:lpstr>Calibri</vt:lpstr>
      <vt:lpstr>HelveticaNeue</vt:lpstr>
      <vt:lpstr>Lucida Sans</vt:lpstr>
      <vt:lpstr>Times New Roman</vt:lpstr>
      <vt:lpstr>Wingdings</vt:lpstr>
      <vt:lpstr>Wingdings 2</vt:lpstr>
      <vt:lpstr>Wingdings 3</vt:lpstr>
      <vt:lpstr>Θέμα του Office</vt:lpstr>
      <vt:lpstr>Αποκορύφωμα</vt:lpstr>
      <vt:lpstr>Αντι-αιμοπεταλιακή αγωγή στην Περιφερική Αγγειοπάθεια</vt:lpstr>
      <vt:lpstr>PowerPoint Presentation</vt:lpstr>
      <vt:lpstr>Antiplatelets in PAD</vt:lpstr>
      <vt:lpstr>Antiplatelets in PAD</vt:lpstr>
      <vt:lpstr>PowerPoint Presentation</vt:lpstr>
      <vt:lpstr>PowerPoint Presentation</vt:lpstr>
      <vt:lpstr>PowerPoint Presentation</vt:lpstr>
      <vt:lpstr>Antiplatelets in PAD</vt:lpstr>
      <vt:lpstr>PowerPoint Presentation</vt:lpstr>
      <vt:lpstr>Clopidogrel</vt:lpstr>
      <vt:lpstr>ADP inhibitors</vt:lpstr>
      <vt:lpstr>Antiplatelets in PAD patients</vt:lpstr>
      <vt:lpstr>Network meta-analysis</vt:lpstr>
      <vt:lpstr>Composite endpoint analysis</vt:lpstr>
      <vt:lpstr>MACE event rates</vt:lpstr>
      <vt:lpstr>Major amputations</vt:lpstr>
      <vt:lpstr>Major amputations</vt:lpstr>
      <vt:lpstr>Probabilities best and safest</vt:lpstr>
      <vt:lpstr>Antiplatelets in PAD</vt:lpstr>
      <vt:lpstr>High on Treatment Platelet Reactivity (HTPR)</vt:lpstr>
      <vt:lpstr>HTPR coronary summary</vt:lpstr>
      <vt:lpstr>HTPR assays</vt:lpstr>
      <vt:lpstr>PowerPoint Presentation</vt:lpstr>
      <vt:lpstr>PowerPoint Presentation</vt:lpstr>
      <vt:lpstr>CYP2C19 loss of function alleles</vt:lpstr>
      <vt:lpstr>P2Y12 inhibitors</vt:lpstr>
      <vt:lpstr>P2Y12 inhibitors</vt:lpstr>
      <vt:lpstr>PowerPoint Presentation</vt:lpstr>
      <vt:lpstr>Antiplatelets in PAD</vt:lpstr>
      <vt:lpstr>PowerPoint Presentation</vt:lpstr>
      <vt:lpstr>PLATO-PAD event rate (n=1,144)</vt:lpstr>
      <vt:lpstr>EUCLID (Examining Use of tiCagreLor In paD)</vt:lpstr>
      <vt:lpstr>PowerPoint Presentation</vt:lpstr>
      <vt:lpstr>EUCLID post revascularization</vt:lpstr>
      <vt:lpstr>PowerPoint Presentation</vt:lpstr>
      <vt:lpstr>Antiplatelets in PAD</vt:lpstr>
      <vt:lpstr>Anticoagulant drugs  Pathways of inhibition</vt:lpstr>
      <vt:lpstr>COMPASS trial</vt:lpstr>
      <vt:lpstr>COMPASS results</vt:lpstr>
      <vt:lpstr>COMPASS PAD cohort</vt:lpstr>
      <vt:lpstr>VOYAGER PAD</vt:lpstr>
      <vt:lpstr>VOYAGER PAD</vt:lpstr>
      <vt:lpstr>VOYAGER-PAD &amp; Clopidogrel</vt:lpstr>
      <vt:lpstr>VOYAGER-PAD &amp; Bleeding</vt:lpstr>
      <vt:lpstr>PowerPoint Presentation</vt:lpstr>
      <vt:lpstr>Global vascular guidelines for CLTI - 2019</vt:lpstr>
      <vt:lpstr>PowerPoint Presentation</vt:lpstr>
      <vt:lpstr>Thank You</vt:lpstr>
      <vt:lpstr>PowerPoint Presentation</vt:lpstr>
      <vt:lpstr>Conclusions</vt:lpstr>
      <vt:lpstr>PowerPoint Presentation</vt:lpstr>
      <vt:lpstr>PowerPoint Presentation</vt:lpstr>
      <vt:lpstr>Vorapaxar</vt:lpstr>
      <vt:lpstr>PowerPoint Presentation</vt:lpstr>
      <vt:lpstr>Conclusions III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katsanos</dc:creator>
  <cp:lastModifiedBy>Konstantinos Katsanos</cp:lastModifiedBy>
  <cp:revision>229</cp:revision>
  <dcterms:created xsi:type="dcterms:W3CDTF">2012-09-09T20:06:16Z</dcterms:created>
  <dcterms:modified xsi:type="dcterms:W3CDTF">2022-03-11T14:40:18Z</dcterms:modified>
</cp:coreProperties>
</file>